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4"/>
  </p:sldMasterIdLst>
  <p:notesMasterIdLst>
    <p:notesMasterId r:id="rId32"/>
  </p:notesMasterIdLst>
  <p:handoutMasterIdLst>
    <p:handoutMasterId r:id="rId33"/>
  </p:handoutMasterIdLst>
  <p:sldIdLst>
    <p:sldId id="256" r:id="rId5"/>
    <p:sldId id="334" r:id="rId6"/>
    <p:sldId id="331" r:id="rId7"/>
    <p:sldId id="330" r:id="rId8"/>
    <p:sldId id="329" r:id="rId9"/>
    <p:sldId id="288" r:id="rId10"/>
    <p:sldId id="335" r:id="rId11"/>
    <p:sldId id="336" r:id="rId12"/>
    <p:sldId id="326" r:id="rId13"/>
    <p:sldId id="341" r:id="rId14"/>
    <p:sldId id="325" r:id="rId15"/>
    <p:sldId id="324" r:id="rId16"/>
    <p:sldId id="323" r:id="rId17"/>
    <p:sldId id="269" r:id="rId18"/>
    <p:sldId id="340" r:id="rId19"/>
    <p:sldId id="258" r:id="rId20"/>
    <p:sldId id="311" r:id="rId21"/>
    <p:sldId id="310" r:id="rId22"/>
    <p:sldId id="309" r:id="rId23"/>
    <p:sldId id="282" r:id="rId24"/>
    <p:sldId id="301" r:id="rId25"/>
    <p:sldId id="300" r:id="rId26"/>
    <p:sldId id="271" r:id="rId27"/>
    <p:sldId id="265" r:id="rId28"/>
    <p:sldId id="262" r:id="rId29"/>
    <p:sldId id="298" r:id="rId30"/>
    <p:sldId id="295" r:id="rId31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4B1687-E99B-43F7-A072-99169ECE7E5B}">
          <p14:sldIdLst>
            <p14:sldId id="256"/>
            <p14:sldId id="334"/>
            <p14:sldId id="331"/>
            <p14:sldId id="330"/>
            <p14:sldId id="329"/>
            <p14:sldId id="288"/>
            <p14:sldId id="335"/>
            <p14:sldId id="336"/>
            <p14:sldId id="326"/>
            <p14:sldId id="341"/>
            <p14:sldId id="325"/>
            <p14:sldId id="324"/>
            <p14:sldId id="323"/>
            <p14:sldId id="269"/>
            <p14:sldId id="340"/>
            <p14:sldId id="258"/>
            <p14:sldId id="311"/>
            <p14:sldId id="310"/>
            <p14:sldId id="309"/>
          </p14:sldIdLst>
        </p14:section>
        <p14:section name="Untitled Section" id="{8D0BA15D-30B4-4C8A-BD1A-019BF9989D0C}">
          <p14:sldIdLst>
            <p14:sldId id="282"/>
            <p14:sldId id="301"/>
            <p14:sldId id="300"/>
            <p14:sldId id="271"/>
            <p14:sldId id="265"/>
            <p14:sldId id="262"/>
            <p14:sldId id="29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dman, Janice" initials="FJ" lastIdx="2" clrIdx="0">
    <p:extLst>
      <p:ext uri="{19B8F6BF-5375-455C-9EA6-DF929625EA0E}">
        <p15:presenceInfo xmlns:p15="http://schemas.microsoft.com/office/powerpoint/2012/main" userId="S::jfriedman@vclc.org::206dc322-9b18-4f7d-987f-68b33c3a1c58" providerId="AD"/>
      </p:ext>
    </p:extLst>
  </p:cmAuthor>
  <p:cmAuthor id="2" name="Puertas-Galletta, Sonia" initials="PS" lastIdx="9" clrIdx="1">
    <p:extLst>
      <p:ext uri="{19B8F6BF-5375-455C-9EA6-DF929625EA0E}">
        <p15:presenceInfo xmlns:p15="http://schemas.microsoft.com/office/powerpoint/2012/main" userId="S::spuertas-galletta@vclc.org::e1dfaa74-8fca-4005-a333-787a242e885f" providerId="AD"/>
      </p:ext>
    </p:extLst>
  </p:cmAuthor>
  <p:cmAuthor id="3" name="Lein, Corey" initials="LC" lastIdx="2" clrIdx="2">
    <p:extLst>
      <p:ext uri="{19B8F6BF-5375-455C-9EA6-DF929625EA0E}">
        <p15:presenceInfo xmlns:p15="http://schemas.microsoft.com/office/powerpoint/2012/main" userId="S::clein@vclc.org::63c265ec-fe83-4b85-a449-7bb9ef74c854" providerId="AD"/>
      </p:ext>
    </p:extLst>
  </p:cmAuthor>
  <p:cmAuthor id="4" name="Nunez, Wendy" initials="NW" lastIdx="1" clrIdx="3">
    <p:extLst>
      <p:ext uri="{19B8F6BF-5375-455C-9EA6-DF929625EA0E}">
        <p15:presenceInfo xmlns:p15="http://schemas.microsoft.com/office/powerpoint/2012/main" userId="S::wnunez@vclc.org::dcd48283-1361-4242-b170-2ef1bc5abd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A940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2" autoAdjust="0"/>
    <p:restoredTop sz="65640" autoAdjust="0"/>
  </p:normalViewPr>
  <p:slideViewPr>
    <p:cSldViewPr snapToGrid="0">
      <p:cViewPr varScale="1">
        <p:scale>
          <a:sx n="73" d="100"/>
          <a:sy n="73" d="100"/>
        </p:scale>
        <p:origin x="22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8T15:05:16.823" idx="2">
    <p:pos x="10" y="10"/>
    <p:text>We need to decide if we are doing family passes at this time since we are limiting families in the building.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14EAF-0E42-BB4A-A84D-31D0EE9C5A5A}" type="doc">
      <dgm:prSet loTypeId="urn:microsoft.com/office/officeart/2005/8/layout/defaul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5A3C56-71B6-104C-B84D-646C10B678C6}">
      <dgm:prSet phldrT="[Text]" custT="1"/>
      <dgm:spPr/>
      <dgm:t>
        <a:bodyPr/>
        <a:lstStyle/>
        <a:p>
          <a:r>
            <a:rPr lang="en-US" sz="1400" dirty="0">
              <a:latin typeface="+mj-lt"/>
              <a:ea typeface="+mj-lt"/>
              <a:cs typeface="+mj-lt"/>
            </a:rPr>
            <a:t>Practique </a:t>
          </a:r>
          <a:r>
            <a:rPr lang="en-US" sz="1400" dirty="0" err="1">
              <a:latin typeface="+mj-lt"/>
              <a:ea typeface="+mj-lt"/>
              <a:cs typeface="+mj-lt"/>
            </a:rPr>
            <a:t>el</a:t>
          </a:r>
          <a:r>
            <a:rPr lang="en-US" sz="1400" dirty="0">
              <a:latin typeface="+mj-lt"/>
              <a:ea typeface="+mj-lt"/>
              <a:cs typeface="+mj-lt"/>
            </a:rPr>
            <a:t> </a:t>
          </a:r>
          <a:r>
            <a:rPr lang="en-US" sz="1400" dirty="0" err="1">
              <a:latin typeface="+mj-lt"/>
              <a:ea typeface="+mj-lt"/>
              <a:cs typeface="+mj-lt"/>
            </a:rPr>
            <a:t>lavar</a:t>
          </a:r>
          <a:r>
            <a:rPr lang="en-US" sz="1400" dirty="0">
              <a:latin typeface="+mj-lt"/>
              <a:ea typeface="+mj-lt"/>
              <a:cs typeface="+mj-lt"/>
            </a:rPr>
            <a:t> las manos y usar </a:t>
          </a:r>
          <a:r>
            <a:rPr lang="en-US" sz="1400" dirty="0" err="1">
              <a:latin typeface="+mj-lt"/>
              <a:ea typeface="+mj-lt"/>
              <a:cs typeface="+mj-lt"/>
            </a:rPr>
            <a:t>desifectante</a:t>
          </a:r>
          <a:r>
            <a:rPr lang="en-US" sz="1400" dirty="0">
              <a:latin typeface="+mj-lt"/>
              <a:ea typeface="+mj-lt"/>
              <a:cs typeface="+mj-lt"/>
            </a:rPr>
            <a:t> de gel  </a:t>
          </a:r>
          <a:r>
            <a:rPr lang="en-US" sz="1400" dirty="0" err="1">
              <a:latin typeface="+mj-lt"/>
              <a:ea typeface="+mj-lt"/>
              <a:cs typeface="+mj-lt"/>
            </a:rPr>
            <a:t>en</a:t>
          </a:r>
          <a:r>
            <a:rPr lang="en-US" sz="1400" dirty="0">
              <a:latin typeface="+mj-lt"/>
              <a:ea typeface="+mj-lt"/>
              <a:cs typeface="+mj-lt"/>
            </a:rPr>
            <a:t> la casa</a:t>
          </a:r>
          <a:br>
            <a:rPr lang="en-US" sz="1400" dirty="0">
              <a:latin typeface="+mj-lt"/>
              <a:ea typeface="+mj-lt"/>
              <a:cs typeface="+mj-lt"/>
            </a:rPr>
          </a:br>
          <a:endParaRPr lang="en-US" sz="1400" dirty="0"/>
        </a:p>
      </dgm:t>
    </dgm:pt>
    <dgm:pt modelId="{CDCA9DD8-9F93-D342-AA90-72DED792CDBB}" type="parTrans" cxnId="{C8C0628D-0EB9-894F-81E0-AA1CB69F6C88}">
      <dgm:prSet/>
      <dgm:spPr/>
      <dgm:t>
        <a:bodyPr/>
        <a:lstStyle/>
        <a:p>
          <a:endParaRPr lang="en-US"/>
        </a:p>
      </dgm:t>
    </dgm:pt>
    <dgm:pt modelId="{703486C5-52F1-2A45-AB8F-54A4F5A2D67A}" type="sibTrans" cxnId="{C8C0628D-0EB9-894F-81E0-AA1CB69F6C88}">
      <dgm:prSet/>
      <dgm:spPr/>
      <dgm:t>
        <a:bodyPr/>
        <a:lstStyle/>
        <a:p>
          <a:endParaRPr lang="en-US"/>
        </a:p>
      </dgm:t>
    </dgm:pt>
    <dgm:pt modelId="{76C554BE-0B62-874F-8962-92B56341A03E}">
      <dgm:prSet phldrT="[Text]" custT="1"/>
      <dgm:spPr/>
      <dgm:t>
        <a:bodyPr anchor="ctr"/>
        <a:lstStyle/>
        <a:p>
          <a:r>
            <a:rPr lang="es-419" sz="1400" dirty="0"/>
            <a:t>Observa los síntomas de su hijo en casa. Si la temperatura es 100.4 o más, se mandará su hijo/a al Centro de Síntoma y tendrá que ir a la casa. Favor de tomar la temperatura de su hijo cada día antes de mandarlo a la escuela</a:t>
          </a:r>
          <a:endParaRPr lang="en-US" sz="1400" dirty="0"/>
        </a:p>
      </dgm:t>
    </dgm:pt>
    <dgm:pt modelId="{B3C3E820-80E6-AE42-A5D8-9EE68F226F68}" type="sibTrans" cxnId="{545C65C6-F52E-B84B-9725-CE85532FCEE2}">
      <dgm:prSet/>
      <dgm:spPr/>
      <dgm:t>
        <a:bodyPr/>
        <a:lstStyle/>
        <a:p>
          <a:endParaRPr lang="en-US"/>
        </a:p>
      </dgm:t>
    </dgm:pt>
    <dgm:pt modelId="{A957420D-0B6F-ED4F-9F27-A8DCFA5454DF}" type="parTrans" cxnId="{545C65C6-F52E-B84B-9725-CE85532FCEE2}">
      <dgm:prSet/>
      <dgm:spPr/>
      <dgm:t>
        <a:bodyPr/>
        <a:lstStyle/>
        <a:p>
          <a:endParaRPr lang="en-US"/>
        </a:p>
      </dgm:t>
    </dgm:pt>
    <dgm:pt modelId="{9D95E942-B905-AB47-BC4D-3582E4FD5A07}">
      <dgm:prSet phldrT="[Text]" custT="1"/>
      <dgm:spPr/>
      <dgm:t>
        <a:bodyPr/>
        <a:lstStyle/>
        <a:p>
          <a:r>
            <a:rPr lang="es-419" sz="1400" dirty="0"/>
            <a:t> Envié un formulario de ALERT NOW ahora para mantenerse actualizado con los procedimientos de emergencia </a:t>
          </a:r>
          <a:endParaRPr lang="en-US" sz="1400" dirty="0"/>
        </a:p>
      </dgm:t>
    </dgm:pt>
    <dgm:pt modelId="{CD0FD5DC-C652-BD4F-876B-4C30C968978D}" type="sibTrans" cxnId="{D23FAF8F-C014-F84F-A7AF-04A2762520FE}">
      <dgm:prSet/>
      <dgm:spPr/>
      <dgm:t>
        <a:bodyPr/>
        <a:lstStyle/>
        <a:p>
          <a:endParaRPr lang="en-US"/>
        </a:p>
      </dgm:t>
    </dgm:pt>
    <dgm:pt modelId="{79D0A65E-AAA7-1A48-8596-6C9F43666D62}" type="parTrans" cxnId="{D23FAF8F-C014-F84F-A7AF-04A2762520FE}">
      <dgm:prSet/>
      <dgm:spPr/>
      <dgm:t>
        <a:bodyPr/>
        <a:lstStyle/>
        <a:p>
          <a:endParaRPr lang="en-US"/>
        </a:p>
      </dgm:t>
    </dgm:pt>
    <dgm:pt modelId="{BF078CE0-B07A-B04A-8340-8718D54CB246}">
      <dgm:prSet phldrT="[Text]" custT="1"/>
      <dgm:spPr/>
      <dgm:t>
        <a:bodyPr/>
        <a:lstStyle/>
        <a:p>
          <a:r>
            <a:rPr lang="es-419" sz="1400" dirty="0"/>
            <a:t>Asegúrese de que los </a:t>
          </a:r>
          <a:r>
            <a:rPr lang="es-419" sz="1400" b="1" dirty="0"/>
            <a:t>contactos de emergencia </a:t>
          </a:r>
          <a:r>
            <a:rPr lang="es-419" sz="1400" dirty="0"/>
            <a:t>que se pongan en su </a:t>
          </a:r>
          <a:r>
            <a:rPr lang="es-419" sz="1400" b="1" dirty="0"/>
            <a:t>formulario pued</a:t>
          </a:r>
          <a:r>
            <a:rPr lang="es-419" sz="1400" dirty="0"/>
            <a:t>an conducir y estén disponibles para recoger su niño en menos de una hora</a:t>
          </a:r>
          <a:endParaRPr lang="en-US" sz="1400" dirty="0"/>
        </a:p>
      </dgm:t>
    </dgm:pt>
    <dgm:pt modelId="{9D3F5199-CECA-CA49-B44F-CE2E76BC857D}" type="sibTrans" cxnId="{F351E206-E258-5242-8AC2-30DB4BCA844E}">
      <dgm:prSet/>
      <dgm:spPr/>
      <dgm:t>
        <a:bodyPr/>
        <a:lstStyle/>
        <a:p>
          <a:endParaRPr lang="en-US"/>
        </a:p>
      </dgm:t>
    </dgm:pt>
    <dgm:pt modelId="{E0B0F8AB-FAE3-9249-AB63-E07035268151}" type="parTrans" cxnId="{F351E206-E258-5242-8AC2-30DB4BCA844E}">
      <dgm:prSet/>
      <dgm:spPr/>
      <dgm:t>
        <a:bodyPr/>
        <a:lstStyle/>
        <a:p>
          <a:endParaRPr lang="en-US"/>
        </a:p>
      </dgm:t>
    </dgm:pt>
    <dgm:pt modelId="{DDCCFB96-41A4-CA4C-83EB-5A114F8FF681}" type="pres">
      <dgm:prSet presAssocID="{23114EAF-0E42-BB4A-A84D-31D0EE9C5A5A}" presName="diagram" presStyleCnt="0">
        <dgm:presLayoutVars>
          <dgm:dir/>
          <dgm:resizeHandles val="exact"/>
        </dgm:presLayoutVars>
      </dgm:prSet>
      <dgm:spPr/>
    </dgm:pt>
    <dgm:pt modelId="{D2179675-1CC4-4E4B-B36C-DB916D6797D9}" type="pres">
      <dgm:prSet presAssocID="{76C554BE-0B62-874F-8962-92B56341A03E}" presName="node" presStyleLbl="node1" presStyleIdx="0" presStyleCnt="4" custScaleX="2000000" custScaleY="2000000">
        <dgm:presLayoutVars>
          <dgm:bulletEnabled val="1"/>
        </dgm:presLayoutVars>
      </dgm:prSet>
      <dgm:spPr/>
    </dgm:pt>
    <dgm:pt modelId="{3D3F2BA1-5C16-EE4F-8C57-C46D48505DF4}" type="pres">
      <dgm:prSet presAssocID="{B3C3E820-80E6-AE42-A5D8-9EE68F226F68}" presName="sibTrans" presStyleCnt="0"/>
      <dgm:spPr/>
    </dgm:pt>
    <dgm:pt modelId="{B03D9762-3E73-B24B-996F-819F0C290CE0}" type="pres">
      <dgm:prSet presAssocID="{0E5A3C56-71B6-104C-B84D-646C10B678C6}" presName="node" presStyleLbl="node1" presStyleIdx="1" presStyleCnt="4" custScaleX="2000000" custScaleY="2000000">
        <dgm:presLayoutVars>
          <dgm:bulletEnabled val="1"/>
        </dgm:presLayoutVars>
      </dgm:prSet>
      <dgm:spPr/>
    </dgm:pt>
    <dgm:pt modelId="{91F0D4BA-3CB1-164B-92DA-91A295FAA5D7}" type="pres">
      <dgm:prSet presAssocID="{703486C5-52F1-2A45-AB8F-54A4F5A2D67A}" presName="sibTrans" presStyleCnt="0"/>
      <dgm:spPr/>
    </dgm:pt>
    <dgm:pt modelId="{A3BC296B-6F21-7449-A1A6-EF652D569E4F}" type="pres">
      <dgm:prSet presAssocID="{9D95E942-B905-AB47-BC4D-3582E4FD5A07}" presName="node" presStyleLbl="node1" presStyleIdx="2" presStyleCnt="4" custScaleX="2000000" custScaleY="2000000">
        <dgm:presLayoutVars>
          <dgm:bulletEnabled val="1"/>
        </dgm:presLayoutVars>
      </dgm:prSet>
      <dgm:spPr/>
    </dgm:pt>
    <dgm:pt modelId="{33B3D055-6CC1-EE46-BF33-4CD23EBC1B27}" type="pres">
      <dgm:prSet presAssocID="{CD0FD5DC-C652-BD4F-876B-4C30C968978D}" presName="sibTrans" presStyleCnt="0"/>
      <dgm:spPr/>
    </dgm:pt>
    <dgm:pt modelId="{C5293781-1E04-F147-B1C3-27A39E9AB8B3}" type="pres">
      <dgm:prSet presAssocID="{BF078CE0-B07A-B04A-8340-8718D54CB246}" presName="node" presStyleLbl="node1" presStyleIdx="3" presStyleCnt="4" custScaleX="2000000" custScaleY="2000000">
        <dgm:presLayoutVars>
          <dgm:bulletEnabled val="1"/>
        </dgm:presLayoutVars>
      </dgm:prSet>
      <dgm:spPr/>
    </dgm:pt>
  </dgm:ptLst>
  <dgm:cxnLst>
    <dgm:cxn modelId="{F351E206-E258-5242-8AC2-30DB4BCA844E}" srcId="{23114EAF-0E42-BB4A-A84D-31D0EE9C5A5A}" destId="{BF078CE0-B07A-B04A-8340-8718D54CB246}" srcOrd="3" destOrd="0" parTransId="{E0B0F8AB-FAE3-9249-AB63-E07035268151}" sibTransId="{9D3F5199-CECA-CA49-B44F-CE2E76BC857D}"/>
    <dgm:cxn modelId="{1BBE2842-5598-E440-8070-D4B6F3CA5136}" type="presOf" srcId="{0E5A3C56-71B6-104C-B84D-646C10B678C6}" destId="{B03D9762-3E73-B24B-996F-819F0C290CE0}" srcOrd="0" destOrd="0" presId="urn:microsoft.com/office/officeart/2005/8/layout/default"/>
    <dgm:cxn modelId="{0683ED7E-BF16-814F-AC67-A698A85ABAE1}" type="presOf" srcId="{9D95E942-B905-AB47-BC4D-3582E4FD5A07}" destId="{A3BC296B-6F21-7449-A1A6-EF652D569E4F}" srcOrd="0" destOrd="0" presId="urn:microsoft.com/office/officeart/2005/8/layout/default"/>
    <dgm:cxn modelId="{C8C0628D-0EB9-894F-81E0-AA1CB69F6C88}" srcId="{23114EAF-0E42-BB4A-A84D-31D0EE9C5A5A}" destId="{0E5A3C56-71B6-104C-B84D-646C10B678C6}" srcOrd="1" destOrd="0" parTransId="{CDCA9DD8-9F93-D342-AA90-72DED792CDBB}" sibTransId="{703486C5-52F1-2A45-AB8F-54A4F5A2D67A}"/>
    <dgm:cxn modelId="{D23FAF8F-C014-F84F-A7AF-04A2762520FE}" srcId="{23114EAF-0E42-BB4A-A84D-31D0EE9C5A5A}" destId="{9D95E942-B905-AB47-BC4D-3582E4FD5A07}" srcOrd="2" destOrd="0" parTransId="{79D0A65E-AAA7-1A48-8596-6C9F43666D62}" sibTransId="{CD0FD5DC-C652-BD4F-876B-4C30C968978D}"/>
    <dgm:cxn modelId="{E9A8CEB3-E8D7-234B-A284-E5F8C98E0E2F}" type="presOf" srcId="{BF078CE0-B07A-B04A-8340-8718D54CB246}" destId="{C5293781-1E04-F147-B1C3-27A39E9AB8B3}" srcOrd="0" destOrd="0" presId="urn:microsoft.com/office/officeart/2005/8/layout/default"/>
    <dgm:cxn modelId="{545C65C6-F52E-B84B-9725-CE85532FCEE2}" srcId="{23114EAF-0E42-BB4A-A84D-31D0EE9C5A5A}" destId="{76C554BE-0B62-874F-8962-92B56341A03E}" srcOrd="0" destOrd="0" parTransId="{A957420D-0B6F-ED4F-9F27-A8DCFA5454DF}" sibTransId="{B3C3E820-80E6-AE42-A5D8-9EE68F226F68}"/>
    <dgm:cxn modelId="{BA9F5FF0-F813-794D-8F2A-4F4CF1FC79B2}" type="presOf" srcId="{23114EAF-0E42-BB4A-A84D-31D0EE9C5A5A}" destId="{DDCCFB96-41A4-CA4C-83EB-5A114F8FF681}" srcOrd="0" destOrd="0" presId="urn:microsoft.com/office/officeart/2005/8/layout/default"/>
    <dgm:cxn modelId="{A0F0B0F2-2784-6740-AA80-B3506D6D1BB7}" type="presOf" srcId="{76C554BE-0B62-874F-8962-92B56341A03E}" destId="{D2179675-1CC4-4E4B-B36C-DB916D6797D9}" srcOrd="0" destOrd="0" presId="urn:microsoft.com/office/officeart/2005/8/layout/default"/>
    <dgm:cxn modelId="{11B06EB4-8832-0945-A39B-34701A7DDC95}" type="presParOf" srcId="{DDCCFB96-41A4-CA4C-83EB-5A114F8FF681}" destId="{D2179675-1CC4-4E4B-B36C-DB916D6797D9}" srcOrd="0" destOrd="0" presId="urn:microsoft.com/office/officeart/2005/8/layout/default"/>
    <dgm:cxn modelId="{A35B514D-7708-D94F-B198-D3E7D7B76FC0}" type="presParOf" srcId="{DDCCFB96-41A4-CA4C-83EB-5A114F8FF681}" destId="{3D3F2BA1-5C16-EE4F-8C57-C46D48505DF4}" srcOrd="1" destOrd="0" presId="urn:microsoft.com/office/officeart/2005/8/layout/default"/>
    <dgm:cxn modelId="{F2332CBE-6479-A94F-AFB5-3B2D141B8067}" type="presParOf" srcId="{DDCCFB96-41A4-CA4C-83EB-5A114F8FF681}" destId="{B03D9762-3E73-B24B-996F-819F0C290CE0}" srcOrd="2" destOrd="0" presId="urn:microsoft.com/office/officeart/2005/8/layout/default"/>
    <dgm:cxn modelId="{7A7A5CEA-EBCA-304E-9242-897832DD10FF}" type="presParOf" srcId="{DDCCFB96-41A4-CA4C-83EB-5A114F8FF681}" destId="{91F0D4BA-3CB1-164B-92DA-91A295FAA5D7}" srcOrd="3" destOrd="0" presId="urn:microsoft.com/office/officeart/2005/8/layout/default"/>
    <dgm:cxn modelId="{03959307-42F7-5C46-B9BC-8BD504BF6157}" type="presParOf" srcId="{DDCCFB96-41A4-CA4C-83EB-5A114F8FF681}" destId="{A3BC296B-6F21-7449-A1A6-EF652D569E4F}" srcOrd="4" destOrd="0" presId="urn:microsoft.com/office/officeart/2005/8/layout/default"/>
    <dgm:cxn modelId="{144957FA-DC77-AA4F-8917-E76BF1893F63}" type="presParOf" srcId="{DDCCFB96-41A4-CA4C-83EB-5A114F8FF681}" destId="{33B3D055-6CC1-EE46-BF33-4CD23EBC1B27}" srcOrd="5" destOrd="0" presId="urn:microsoft.com/office/officeart/2005/8/layout/default"/>
    <dgm:cxn modelId="{48A337B4-B992-CB41-999A-DFDC0426F586}" type="presParOf" srcId="{DDCCFB96-41A4-CA4C-83EB-5A114F8FF681}" destId="{C5293781-1E04-F147-B1C3-27A39E9AB8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79675-1CC4-4E4B-B36C-DB916D6797D9}">
      <dsp:nvSpPr>
        <dsp:cNvPr id="0" name=""/>
        <dsp:cNvSpPr/>
      </dsp:nvSpPr>
      <dsp:spPr>
        <a:xfrm>
          <a:off x="342561" y="1621"/>
          <a:ext cx="3816136" cy="2289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Observa los síntomas de su hijo en casa. Si la temperatura es 100.4 o más, se mandará su hijo/a al Centro de Síntoma y tendrá que ir a la casa. Favor de tomar la temperatura de su hijo cada día antes de mandarlo a la escuela</a:t>
          </a:r>
          <a:endParaRPr lang="en-US" sz="1400" kern="1200" dirty="0"/>
        </a:p>
      </dsp:txBody>
      <dsp:txXfrm>
        <a:off x="342561" y="1621"/>
        <a:ext cx="3816136" cy="2289682"/>
      </dsp:txXfrm>
    </dsp:sp>
    <dsp:sp modelId="{B03D9762-3E73-B24B-996F-819F0C290CE0}">
      <dsp:nvSpPr>
        <dsp:cNvPr id="0" name=""/>
        <dsp:cNvSpPr/>
      </dsp:nvSpPr>
      <dsp:spPr>
        <a:xfrm>
          <a:off x="4177779" y="1621"/>
          <a:ext cx="3816136" cy="2289682"/>
        </a:xfrm>
        <a:prstGeom prst="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  <a:ea typeface="+mj-lt"/>
              <a:cs typeface="+mj-lt"/>
            </a:rPr>
            <a:t>Practique </a:t>
          </a:r>
          <a:r>
            <a:rPr lang="en-US" sz="1400" kern="1200" dirty="0" err="1">
              <a:latin typeface="+mj-lt"/>
              <a:ea typeface="+mj-lt"/>
              <a:cs typeface="+mj-lt"/>
            </a:rPr>
            <a:t>el</a:t>
          </a:r>
          <a:r>
            <a:rPr lang="en-US" sz="1400" kern="1200" dirty="0">
              <a:latin typeface="+mj-lt"/>
              <a:ea typeface="+mj-lt"/>
              <a:cs typeface="+mj-lt"/>
            </a:rPr>
            <a:t> </a:t>
          </a:r>
          <a:r>
            <a:rPr lang="en-US" sz="1400" kern="1200" dirty="0" err="1">
              <a:latin typeface="+mj-lt"/>
              <a:ea typeface="+mj-lt"/>
              <a:cs typeface="+mj-lt"/>
            </a:rPr>
            <a:t>lavar</a:t>
          </a:r>
          <a:r>
            <a:rPr lang="en-US" sz="1400" kern="1200" dirty="0">
              <a:latin typeface="+mj-lt"/>
              <a:ea typeface="+mj-lt"/>
              <a:cs typeface="+mj-lt"/>
            </a:rPr>
            <a:t> las manos y usar </a:t>
          </a:r>
          <a:r>
            <a:rPr lang="en-US" sz="1400" kern="1200" dirty="0" err="1">
              <a:latin typeface="+mj-lt"/>
              <a:ea typeface="+mj-lt"/>
              <a:cs typeface="+mj-lt"/>
            </a:rPr>
            <a:t>desifectante</a:t>
          </a:r>
          <a:r>
            <a:rPr lang="en-US" sz="1400" kern="1200" dirty="0">
              <a:latin typeface="+mj-lt"/>
              <a:ea typeface="+mj-lt"/>
              <a:cs typeface="+mj-lt"/>
            </a:rPr>
            <a:t> de gel  </a:t>
          </a:r>
          <a:r>
            <a:rPr lang="en-US" sz="1400" kern="1200" dirty="0" err="1">
              <a:latin typeface="+mj-lt"/>
              <a:ea typeface="+mj-lt"/>
              <a:cs typeface="+mj-lt"/>
            </a:rPr>
            <a:t>en</a:t>
          </a:r>
          <a:r>
            <a:rPr lang="en-US" sz="1400" kern="1200" dirty="0">
              <a:latin typeface="+mj-lt"/>
              <a:ea typeface="+mj-lt"/>
              <a:cs typeface="+mj-lt"/>
            </a:rPr>
            <a:t> la casa</a:t>
          </a:r>
          <a:br>
            <a:rPr lang="en-US" sz="1400" kern="1200" dirty="0">
              <a:latin typeface="+mj-lt"/>
              <a:ea typeface="+mj-lt"/>
              <a:cs typeface="+mj-lt"/>
            </a:rPr>
          </a:br>
          <a:endParaRPr lang="en-US" sz="1400" kern="1200" dirty="0"/>
        </a:p>
      </dsp:txBody>
      <dsp:txXfrm>
        <a:off x="4177779" y="1621"/>
        <a:ext cx="3816136" cy="2289682"/>
      </dsp:txXfrm>
    </dsp:sp>
    <dsp:sp modelId="{A3BC296B-6F21-7449-A1A6-EF652D569E4F}">
      <dsp:nvSpPr>
        <dsp:cNvPr id="0" name=""/>
        <dsp:cNvSpPr/>
      </dsp:nvSpPr>
      <dsp:spPr>
        <a:xfrm>
          <a:off x="342561" y="2310384"/>
          <a:ext cx="3816136" cy="2289682"/>
        </a:xfrm>
        <a:prstGeom prst="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 Envié un formulario de ALERT NOW ahora para mantenerse actualizado con los procedimientos de emergencia </a:t>
          </a:r>
          <a:endParaRPr lang="en-US" sz="1400" kern="1200" dirty="0"/>
        </a:p>
      </dsp:txBody>
      <dsp:txXfrm>
        <a:off x="342561" y="2310384"/>
        <a:ext cx="3816136" cy="2289682"/>
      </dsp:txXfrm>
    </dsp:sp>
    <dsp:sp modelId="{C5293781-1E04-F147-B1C3-27A39E9AB8B3}">
      <dsp:nvSpPr>
        <dsp:cNvPr id="0" name=""/>
        <dsp:cNvSpPr/>
      </dsp:nvSpPr>
      <dsp:spPr>
        <a:xfrm>
          <a:off x="4177779" y="2310384"/>
          <a:ext cx="3816136" cy="2289682"/>
        </a:xfrm>
        <a:prstGeom prst="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Asegúrese de que los </a:t>
          </a:r>
          <a:r>
            <a:rPr lang="es-419" sz="1400" b="1" kern="1200" dirty="0"/>
            <a:t>contactos de emergencia </a:t>
          </a:r>
          <a:r>
            <a:rPr lang="es-419" sz="1400" kern="1200" dirty="0"/>
            <a:t>que se pongan en su </a:t>
          </a:r>
          <a:r>
            <a:rPr lang="es-419" sz="1400" b="1" kern="1200" dirty="0"/>
            <a:t>formulario pued</a:t>
          </a:r>
          <a:r>
            <a:rPr lang="es-419" sz="1400" kern="1200" dirty="0"/>
            <a:t>an conducir y estén disponibles para recoger su niño en menos de una hora</a:t>
          </a:r>
          <a:endParaRPr lang="en-US" sz="1400" kern="1200" dirty="0"/>
        </a:p>
      </dsp:txBody>
      <dsp:txXfrm>
        <a:off x="4177779" y="2310384"/>
        <a:ext cx="3816136" cy="228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76C68EF-8374-407F-AD8C-262DE157B4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375D94-A90D-4DC1-9B11-19875ED326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48DF0826-775A-4602-B8BF-461C0BC98E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DEE57E5-424B-4D0D-BDAD-0E259D20F0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697E61C-5BF4-45C3-8C55-C8FE79A9E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C946-30AC-4912-BF48-F634431A796E}" type="datetimeFigureOut">
              <a:rPr lang="en-US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D4C9-6064-4C2C-94B6-882F9F4DEFD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Principal- Sonia</a:t>
            </a:r>
          </a:p>
          <a:p>
            <a:r>
              <a:rPr lang="en-US" dirty="0">
                <a:cs typeface="Calibri"/>
              </a:rPr>
              <a:t>ITT for ABA classes</a:t>
            </a:r>
          </a:p>
          <a:p>
            <a:r>
              <a:rPr lang="en-US" dirty="0">
                <a:cs typeface="Calibri"/>
              </a:rPr>
              <a:t>Academic learning times for school-age program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CD9AF-CA69-4AA1-A9A2-8F21A1DB681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5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2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CD9AF-CA69-4AA1-A9A2-8F21A1DB681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9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  <a:p>
            <a:r>
              <a:rPr lang="en-US" dirty="0"/>
              <a:t>Los </a:t>
            </a:r>
            <a:r>
              <a:rPr lang="en-US" dirty="0" err="1"/>
              <a:t>Simulacros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 son </a:t>
            </a:r>
            <a:r>
              <a:rPr lang="en-US" dirty="0" err="1"/>
              <a:t>mandados</a:t>
            </a:r>
            <a:r>
              <a:rPr lang="en-US" dirty="0"/>
              <a:t> por el </a:t>
            </a:r>
            <a:r>
              <a:rPr lang="en-US" dirty="0" err="1"/>
              <a:t>estado</a:t>
            </a:r>
            <a:r>
              <a:rPr lang="en-US" dirty="0"/>
              <a:t> de Nueva York. </a:t>
            </a:r>
          </a:p>
          <a:p>
            <a:r>
              <a:rPr lang="en-US" dirty="0" err="1"/>
              <a:t>Simulacros</a:t>
            </a:r>
            <a:r>
              <a:rPr lang="en-US" dirty="0"/>
              <a:t> de </a:t>
            </a:r>
            <a:r>
              <a:rPr lang="en-US" dirty="0" err="1"/>
              <a:t>evacuacion</a:t>
            </a:r>
            <a:r>
              <a:rPr lang="en-US" dirty="0"/>
              <a:t>: 1. Si hay un </a:t>
            </a:r>
            <a:r>
              <a:rPr lang="en-US" dirty="0" err="1"/>
              <a:t>incendio</a:t>
            </a:r>
            <a:r>
              <a:rPr lang="en-US" dirty="0"/>
              <a:t> 2. La </a:t>
            </a:r>
            <a:r>
              <a:rPr lang="en-US" dirty="0" err="1"/>
              <a:t>mitad</a:t>
            </a:r>
            <a:r>
              <a:rPr lang="en-US" dirty="0"/>
              <a:t> de </a:t>
            </a:r>
            <a:r>
              <a:rPr lang="en-US" dirty="0" err="1"/>
              <a:t>cantidad</a:t>
            </a:r>
            <a:r>
              <a:rPr lang="en-US" dirty="0"/>
              <a:t> de personas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escuela</a:t>
            </a:r>
            <a:r>
              <a:rPr lang="en-US" dirty="0"/>
              <a:t>. 3.  </a:t>
            </a:r>
          </a:p>
          <a:p>
            <a:r>
              <a:rPr lang="en-US" dirty="0" err="1"/>
              <a:t>Simulacros</a:t>
            </a:r>
            <a:r>
              <a:rPr lang="en-US" dirty="0"/>
              <a:t> de </a:t>
            </a:r>
            <a:r>
              <a:rPr lang="en-US" dirty="0" err="1"/>
              <a:t>refugio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lugar</a:t>
            </a:r>
            <a:r>
              <a:rPr lang="en-US" dirty="0"/>
              <a:t>: 1. Si hay un </a:t>
            </a:r>
            <a:r>
              <a:rPr lang="en-US" dirty="0" err="1"/>
              <a:t>peligro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o </a:t>
            </a:r>
            <a:r>
              <a:rPr lang="en-US" dirty="0" err="1"/>
              <a:t>adentro</a:t>
            </a:r>
            <a:r>
              <a:rPr lang="en-US" dirty="0"/>
              <a:t> el </a:t>
            </a:r>
            <a:r>
              <a:rPr lang="en-US" dirty="0" err="1"/>
              <a:t>edificio</a:t>
            </a:r>
            <a:r>
              <a:rPr lang="en-US" dirty="0"/>
              <a:t>. 2. Los </a:t>
            </a:r>
            <a:r>
              <a:rPr lang="en-US" dirty="0" err="1"/>
              <a:t>ninos</a:t>
            </a:r>
            <a:r>
              <a:rPr lang="en-US" dirty="0"/>
              <a:t> no </a:t>
            </a:r>
            <a:r>
              <a:rPr lang="en-US" dirty="0" err="1"/>
              <a:t>tendra</a:t>
            </a:r>
            <a:r>
              <a:rPr lang="en-US" dirty="0"/>
              <a:t> que a </a:t>
            </a:r>
            <a:r>
              <a:rPr lang="en-US" dirty="0" err="1"/>
              <a:t>juntarsen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esquina</a:t>
            </a:r>
            <a:r>
              <a:rPr lang="en-US" dirty="0"/>
              <a:t> del salon. Solo </a:t>
            </a:r>
            <a:r>
              <a:rPr lang="en-US" dirty="0" err="1"/>
              <a:t>practicaremos</a:t>
            </a:r>
            <a:r>
              <a:rPr lang="en-US" dirty="0"/>
              <a:t> con los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manternersen</a:t>
            </a:r>
            <a:r>
              <a:rPr lang="en-US" dirty="0"/>
              <a:t> </a:t>
            </a:r>
            <a:r>
              <a:rPr lang="en-US" dirty="0" err="1"/>
              <a:t>callados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luz </a:t>
            </a:r>
            <a:r>
              <a:rPr lang="en-US" dirty="0" err="1"/>
              <a:t>baja</a:t>
            </a:r>
            <a:r>
              <a:rPr lang="en-US" dirty="0"/>
              <a:t>. </a:t>
            </a:r>
            <a:r>
              <a:rPr lang="en-US" dirty="0" err="1"/>
              <a:t>Manteniendo</a:t>
            </a:r>
            <a:r>
              <a:rPr lang="en-US" dirty="0"/>
              <a:t> el </a:t>
            </a:r>
            <a:r>
              <a:rPr lang="en-US" dirty="0" err="1"/>
              <a:t>espacio</a:t>
            </a:r>
            <a:r>
              <a:rPr lang="en-US" dirty="0"/>
              <a:t> lo mas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5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ES" dirty="0">
                <a:latin typeface="Gill Sans MT" panose="020B0502020104020203" pitchFamily="34" charset="0"/>
              </a:rPr>
              <a:t>Carolina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latin typeface="Gill Sans MT" panose="020B0502020104020203" pitchFamily="34" charset="0"/>
              </a:rPr>
              <a:t>Si un niño se enferma durante el día y la enfermera evalúa que tiene síntomas de posibilidad de COVID-19, el niño será llevado al Centro de Síntomas y aislado con supervisión hasta que un padre / tutor lo recoge.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latin typeface="Gill Sans MT" panose="020B0502020104020203" pitchFamily="34" charset="0"/>
              </a:rPr>
              <a:t>  VCLC aconsejará a las familias que hagan una cita con su proveedor de atención médica.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Gill Sans MT" panose="020B0502020104020203" pitchFamily="34" charset="0"/>
              </a:rPr>
              <a:t>Los padres / tutores deberán recoger a sus hijos dentro de una hora de la notificación.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Gill Sans MT" panose="020B0502020104020203" pitchFamily="34" charset="0"/>
              </a:rPr>
              <a:t>  Si un padre / tutor no está disponible para recoger a su hijo, VCLC se comunicará con las personas en la </a:t>
            </a:r>
            <a:r>
              <a:rPr lang="es-ES" b="1" dirty="0">
                <a:latin typeface="Gill Sans MT" panose="020B0502020104020203" pitchFamily="34" charset="0"/>
              </a:rPr>
              <a:t>Lista de Contactos de Emergencia</a:t>
            </a:r>
            <a:r>
              <a:rPr lang="es-ES" dirty="0">
                <a:latin typeface="Gill Sans MT" panose="020B05020201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Gill Sans MT" panose="020B0502020104020203" pitchFamily="34" charset="0"/>
              </a:rPr>
              <a:t>  Los padres / tutores deben asegurarse de que las personas en su Lista   de Contactos de Emergencia están conscientes de que están en la lista y que </a:t>
            </a:r>
            <a:r>
              <a:rPr lang="es-ES" b="1" dirty="0">
                <a:latin typeface="Gill Sans MT" panose="020B0502020104020203" pitchFamily="34" charset="0"/>
              </a:rPr>
              <a:t>son capaces de recoger a su hijo.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latin typeface="Gill Sans MT" panose="020B0502020104020203" pitchFamily="34" charset="0"/>
              </a:rPr>
              <a:t>Pick-up </a:t>
            </a:r>
            <a:r>
              <a:rPr lang="es-ES" dirty="0" err="1">
                <a:latin typeface="Gill Sans MT" panose="020B0502020104020203" pitchFamily="34" charset="0"/>
              </a:rPr>
              <a:t>Protocol</a:t>
            </a:r>
            <a:r>
              <a:rPr lang="es-ES" dirty="0">
                <a:latin typeface="Gill Sans MT" panose="020B0502020104020203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Carolina </a:t>
            </a:r>
          </a:p>
          <a:p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Ayudar a los estudiantes a acostumbrarse a usarlos. Aumentar la cantidad de tiempo diariamente.  Si los niños pueden tolerar las mascaras, recomendamos a todos los estudiantes que intenten usar mascaras todo el día. </a:t>
            </a:r>
          </a:p>
          <a:p>
            <a:endParaRPr lang="es-419" sz="1200" dirty="0">
              <a:solidFill>
                <a:schemeClr val="tx1"/>
              </a:solidFill>
              <a:latin typeface="Gill Sans MT" panose="020B0502020104020203" pitchFamily="34" charset="0"/>
              <a:ea typeface="+mj-lt"/>
              <a:cs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Envié un formulario de ALERT NOW ahora para mantenerse actualizado con los procedimientos de emergencia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dirty="0">
              <a:solidFill>
                <a:schemeClr val="tx1"/>
              </a:solidFill>
              <a:latin typeface="Gill Sans MT" panose="020B0502020104020203" pitchFamily="34" charset="0"/>
              <a:ea typeface="+mj-lt"/>
              <a:cs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In case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your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child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did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not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have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a Good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nights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sleep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,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consider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keeping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them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home as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they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Will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not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be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able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to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participate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in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school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 </a:t>
            </a:r>
            <a:r>
              <a:rPr lang="es-419" sz="1200" dirty="0" err="1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activities</a:t>
            </a: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.  </a:t>
            </a:r>
          </a:p>
          <a:p>
            <a:endParaRPr lang="es-419" sz="1200" dirty="0">
              <a:solidFill>
                <a:schemeClr val="tx1"/>
              </a:solidFill>
              <a:latin typeface="Gill Sans MT" panose="020B0502020104020203" pitchFamily="34" charset="0"/>
              <a:ea typeface="+mj-lt"/>
              <a:cs typeface="+mj-lt"/>
            </a:endParaRPr>
          </a:p>
          <a:p>
            <a:endParaRPr lang="es-419" sz="1200" dirty="0">
              <a:solidFill>
                <a:schemeClr val="tx1"/>
              </a:solidFill>
              <a:latin typeface="Gill Sans MT" panose="020B0502020104020203" pitchFamily="34" charset="0"/>
              <a:ea typeface="+mj-lt"/>
              <a:cs typeface="+mj-lt"/>
            </a:endParaRPr>
          </a:p>
          <a:p>
            <a:b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</a:br>
            <a: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  <a:t> </a:t>
            </a:r>
            <a:br>
              <a:rPr lang="es-419" sz="1200" dirty="0">
                <a:solidFill>
                  <a:schemeClr val="tx1"/>
                </a:solidFill>
                <a:latin typeface="Gill Sans MT" panose="020B0502020104020203" pitchFamily="34" charset="0"/>
                <a:ea typeface="+mj-lt"/>
                <a:cs typeface="+mj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8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3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CD9AF-CA69-4AA1-A9A2-8F21A1DB6819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0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8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welcoming to school packet will be sent in August with information that we presented today. (i.e., basic materials, school contact lists,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paquetes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ser  DEVUELTO antes de 8/9. Los </a:t>
            </a:r>
            <a:r>
              <a:rPr lang="en-US" dirty="0" err="1"/>
              <a:t>distritos</a:t>
            </a:r>
            <a:r>
              <a:rPr lang="en-US" dirty="0"/>
              <a:t> se </a:t>
            </a:r>
            <a:r>
              <a:rPr lang="en-US" dirty="0" err="1"/>
              <a:t>encarga</a:t>
            </a:r>
            <a:r>
              <a:rPr lang="en-US" dirty="0"/>
              <a:t> de mandar </a:t>
            </a:r>
            <a:r>
              <a:rPr lang="en-US" dirty="0" err="1"/>
              <a:t>los</a:t>
            </a:r>
            <a:r>
              <a:rPr lang="en-US" dirty="0"/>
              <a:t> IEPs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Worker- Debbie Baldino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SW- Debbie Baldino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D4C9-6064-4C2C-94B6-882F9F4DE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95877-FA88-4C5B-A6B7-1735F218A18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10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96C1-50C8-490D-A5B7-66F5BDC68C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7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9BBA2-F2E0-4BCF-867D-181E4E2EDF1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14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105B-8370-43B6-8B4F-190297BC19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579D-0411-4753-A6F3-743FA2FB9B1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2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C38-0531-479E-8855-64D3AC0A29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71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1C569-1C61-4BFE-AE42-D9D1FF0037B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8575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00A2D-CF38-48C5-AC4F-693FF9360E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69C75-5C3C-4098-81EE-948108E0D2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88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184E3-5E73-4B04-B2FD-ED0491272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4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2239A-939D-491B-A6C7-E6A3E98CDA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47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8542-E8C9-415E-B2D1-F65CD41310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50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B00A2D-CF38-48C5-AC4F-693FF9360E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72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arietyChildLearningCent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hyperlink" Target="https://www.instagram.com/varietychildlearningcenter/" TargetMode="External"/><Relationship Id="rId4" Type="http://schemas.openxmlformats.org/officeDocument/2006/relationships/hyperlink" Target="http://linkedin.com/company/vclc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lein@vclc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freeman@vcl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kennedy@vclc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8A96D4-5906-4090-85AC-7CADA87FD4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960" y="2602673"/>
            <a:ext cx="7543800" cy="172243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>
              <a:defRPr/>
            </a:pPr>
            <a:r>
              <a:rPr lang="en-US" altLang="en-US" sz="2800" dirty="0">
                <a:latin typeface="Gill Sans MT" panose="020B0502020104020203" pitchFamily="34" charset="0"/>
              </a:rPr>
              <a:t>VARIETY CHILD LEARNING CENTER</a:t>
            </a:r>
            <a:br>
              <a:rPr lang="en-US" altLang="en-US" sz="2800" dirty="0">
                <a:latin typeface="Gill Sans MT" panose="020B0502020104020203" pitchFamily="34" charset="0"/>
              </a:rPr>
            </a:br>
            <a:r>
              <a:rPr lang="es-419" altLang="en-US" sz="2800" dirty="0">
                <a:latin typeface="Gill Sans MT" panose="020B0502020104020203" pitchFamily="34" charset="0"/>
              </a:rPr>
              <a:t>ORIENTACIÓN</a:t>
            </a:r>
            <a:r>
              <a:rPr lang="en-US" altLang="en-US" sz="2800" dirty="0">
                <a:latin typeface="Gill Sans MT" panose="020B0502020104020203" pitchFamily="34" charset="0"/>
              </a:rPr>
              <a:t> PARA PADRES</a:t>
            </a:r>
            <a:br>
              <a:rPr lang="en-US" altLang="en-US" sz="4000" dirty="0"/>
            </a:br>
            <a:r>
              <a:rPr lang="en-US" altLang="en-US" sz="4000" dirty="0"/>
              <a:t>2024-2025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936A33BC-719D-4954-B98F-6B04A7AE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35564"/>
            <a:ext cx="35560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D20C1FCC-A512-4790-B2A2-FC2303870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297491"/>
            <a:ext cx="2370139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>
            <a:extLst>
              <a:ext uri="{FF2B5EF4-FFF2-40B4-BE49-F238E27FC236}">
                <a16:creationId xmlns:a16="http://schemas.microsoft.com/office/drawing/2014/main" id="{327469B4-533D-4DFA-A37B-D913613E1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" y="5205413"/>
            <a:ext cx="25622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26B2C-C58B-FF01-A7F0-66EBC113E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130" y="298251"/>
            <a:ext cx="4267570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7584-D76F-EA9B-95B1-AAECEB2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0"/>
            <a:ext cx="5842000" cy="9271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 o </a:t>
            </a:r>
            <a:r>
              <a:rPr lang="en-US" dirty="0" err="1"/>
              <a:t>asociados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FCA8-B01C-59F4-C695-4B9274BB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0"/>
            <a:ext cx="9144000" cy="5765800"/>
          </a:xfrm>
        </p:spPr>
        <p:txBody>
          <a:bodyPr>
            <a:normAutofit fontScale="62500" lnSpcReduction="20000"/>
          </a:bodyPr>
          <a:lstStyle/>
          <a:p>
            <a:r>
              <a:rPr lang="es-ES" sz="2900" b="1" dirty="0"/>
              <a:t>Terapia ocupacional: </a:t>
            </a:r>
            <a:r>
              <a:rPr lang="es-ES" sz="2900" dirty="0"/>
              <a:t>El enfoque de la TO en la escuela es ayudar al niño/a alcanzar su máximo potencial para participar en su "ocupación" (ser un estudiante). Los beneficios de  la TO incluyen mejorar las habilidades motoras finas, la percepción visual, la coordinación de ojo y mano, la conciencia corporal, las habilidades cognitivas y el procesamiento sensorial.</a:t>
            </a:r>
          </a:p>
          <a:p>
            <a:r>
              <a:rPr lang="es-ES" sz="2900" b="1" dirty="0"/>
              <a:t>Terapia del habla</a:t>
            </a:r>
            <a:r>
              <a:rPr lang="es-ES" sz="2900" dirty="0"/>
              <a:t>: Los niños participarán en una variedad de actividades para ayudar en el desarrollo de su habla y lenguaje. La terapia se enfoca en aumentar la comunicación en todos los entornos (por ejemplo, hogar, escuela y comunidad) mientras se enfoca en las metas del IEP. La colaboración entre la familia, los terapeutas y el personal del aula juega un papel clave en el éxito de un niño. </a:t>
            </a:r>
          </a:p>
          <a:p>
            <a:r>
              <a:rPr lang="es-ES" sz="2900" b="1" dirty="0"/>
              <a:t>Terapia física</a:t>
            </a:r>
            <a:r>
              <a:rPr lang="es-ES" sz="2900" dirty="0"/>
              <a:t>: Los fisioterapeutas en la escuela brindan servicios a los niños que presentan necesidades físicas o discapacidades que afectan su capacidad para navegar de manera segura en su entorno escolar y mantenerse al día con sus compañeros de manera eficiente. Los beneficios de la fisioterapia incluyen mejorar la fuerza muscular, el movimiento articular, el equilibrio, la coordinación, la resistencia y el desarrollo motor grueso general.</a:t>
            </a:r>
          </a:p>
          <a:p>
            <a:r>
              <a:rPr lang="es-ES" sz="2900" b="1" dirty="0" err="1"/>
              <a:t>Consejeria</a:t>
            </a:r>
            <a:r>
              <a:rPr lang="es-ES" sz="2900" b="1" dirty="0"/>
              <a:t> para padres</a:t>
            </a:r>
            <a:r>
              <a:rPr lang="es-ES" sz="2900" dirty="0"/>
              <a:t>: La capacitación y el asesoramiento para padres se enfocan en que los padres /cuidadores trabajen en colaboración con el trabajador social asignado para identificar las metas relacionadas con las necesidades del niño en el hogar y para proporcionar estrategias, educación y apoyo para lograr esas metas y ayudar con la transferencia de habilidades de la escuela al hogar. </a:t>
            </a:r>
          </a:p>
          <a:p>
            <a:r>
              <a:rPr lang="es-ES" sz="2900" dirty="0"/>
              <a:t> </a:t>
            </a:r>
            <a:r>
              <a:rPr lang="es-ES" sz="2900" b="1" dirty="0"/>
              <a:t>Consejería infantil: </a:t>
            </a:r>
            <a:r>
              <a:rPr lang="es-ES" sz="2900" dirty="0"/>
              <a:t>La consejería psicológica infantil, también conocida como terapia de juego, es un servicio que se centra en la función y los comportamientos sociales/emocionales de un niño y puede estar indicado cuando persisten los problemas que interfieren con el afrontamiento, la adaptación y el desarrollo del ego del niño en la escuela o el hogar</a:t>
            </a:r>
            <a:r>
              <a:rPr lang="es-ES" sz="3000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5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A4AC9426-06CC-447B-9E1D-01634EC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10681"/>
            <a:ext cx="5937755" cy="11887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 fontScale="90000"/>
          </a:bodyPr>
          <a:lstStyle/>
          <a:p>
            <a:pPr algn="ctr">
              <a:defRPr/>
            </a:pPr>
            <a:r>
              <a:rPr lang="es-419" altLang="en-US" sz="4000" dirty="0">
                <a:solidFill>
                  <a:schemeClr val="tx1"/>
                </a:solidFill>
              </a:rPr>
              <a:t>UN DÍA TÍPICO EN LA ESCUELA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AAC0-2D5F-4CD1-B5A4-396F302C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88106"/>
            <a:ext cx="7543801" cy="3780987"/>
          </a:xfrm>
        </p:spPr>
        <p:txBody>
          <a:bodyPr lIns="182880" rtlCol="0"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dirty="0">
                <a:solidFill>
                  <a:schemeClr val="tx1"/>
                </a:solidFill>
                <a:latin typeface="Gill Sans MT" panose="020B0502020104020203" pitchFamily="34" charset="0"/>
              </a:rPr>
              <a:t>  </a:t>
            </a: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Centros de Jugar y Actividades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Tiempo de Circulo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Movimiento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Aprendizaje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Desayuno/Merienda/Almuerzo/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Arte/ Juego Sensorial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Motricidad Gruesa – Juego de Recreo  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Especiales- Educación Física Adaptiva,                                                                           Música, Computadora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B4280-AF8E-4ED7-A65C-4C9771F1C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09" y="1943753"/>
            <a:ext cx="2675340" cy="40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2A4B-693C-491C-AE03-7756744C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55" y="548640"/>
            <a:ext cx="7634287" cy="1209822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es-419" sz="36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s-419" sz="3600" dirty="0">
                <a:solidFill>
                  <a:schemeClr val="tx1"/>
                </a:solidFill>
                <a:latin typeface="Gill Sans MT" panose="020B0502020104020203" pitchFamily="34" charset="0"/>
              </a:rPr>
              <a:t>NOCHE PARA “CONOCER </a:t>
            </a:r>
            <a:br>
              <a:rPr lang="es-419" sz="36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419" sz="3600" dirty="0">
                <a:solidFill>
                  <a:schemeClr val="tx1"/>
                </a:solidFill>
                <a:latin typeface="Gill Sans MT" panose="020B0502020104020203" pitchFamily="34" charset="0"/>
              </a:rPr>
              <a:t> SU MAESTRO/A”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7C75-0509-475D-B41C-40427F42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75" y="1927274"/>
            <a:ext cx="7817648" cy="4575126"/>
          </a:xfrm>
          <a:noFill/>
        </p:spPr>
        <p:txBody>
          <a:bodyPr lIns="182880"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ea typeface="+mn-lt"/>
                <a:cs typeface="+mn-lt"/>
              </a:rPr>
              <a:t>¡Este será un momento en el que los maestros les darán información en mayor detalle sobre el día de su hijo! </a:t>
            </a:r>
          </a:p>
          <a:p>
            <a:pPr marL="0" indent="0">
              <a:buNone/>
            </a:pPr>
            <a:endParaRPr lang="es-E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ea typeface="+mn-lt"/>
                <a:cs typeface="+mn-lt"/>
              </a:rPr>
              <a:t>Sera el día miércoles 25 de septiembre</a:t>
            </a:r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s-419" sz="1400" u="sng" dirty="0">
              <a:solidFill>
                <a:schemeClr val="tx1"/>
              </a:solidFill>
              <a:latin typeface="Gill Sans MT" panose="020B0502020104020203" pitchFamily="34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s-419" u="sng" dirty="0">
                <a:solidFill>
                  <a:schemeClr val="tx1"/>
                </a:solidFill>
                <a:latin typeface="Gill Sans MT" panose="020B0502020104020203" pitchFamily="34" charset="0"/>
                <a:ea typeface="+mn-lt"/>
                <a:cs typeface="+mn-lt"/>
              </a:rPr>
              <a:t>Las maestras repasaran el día de su hijos en mas detalles sobre… </a:t>
            </a:r>
          </a:p>
          <a:p>
            <a:pPr lvl="1"/>
            <a:r>
              <a:rPr lang="es-419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Currículo</a:t>
            </a:r>
          </a:p>
          <a:p>
            <a:pPr lvl="1"/>
            <a:r>
              <a:rPr lang="es-419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Desarrollo Emocional y Social</a:t>
            </a:r>
          </a:p>
          <a:p>
            <a:pPr lvl="1"/>
            <a:r>
              <a:rPr lang="es-419" sz="18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Horarios</a:t>
            </a:r>
          </a:p>
          <a:p>
            <a:pPr lvl="1"/>
            <a:r>
              <a:rPr lang="es-419" sz="18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Colaboración entre Familias y el Salón </a:t>
            </a:r>
          </a:p>
          <a:p>
            <a:pPr lvl="1"/>
            <a:r>
              <a:rPr lang="es-419" sz="18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Información sobre la Conferencia entre Padre y Maestro  </a:t>
            </a:r>
          </a:p>
          <a:p>
            <a:pPr marL="0" indent="0">
              <a:buNone/>
            </a:pPr>
            <a:endParaRPr lang="es-419" sz="1900" b="1" dirty="0">
              <a:solidFill>
                <a:schemeClr val="tx1"/>
              </a:solidFill>
              <a:latin typeface="Gill Sans MT" panose="020B0502020104020203" pitchFamily="34" charset="0"/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EFFFE-31AC-492F-9A02-1CE8E953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430" y="4360293"/>
            <a:ext cx="2142107" cy="21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7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575A691B-EAF6-4A09-8E36-04B493CF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964692"/>
            <a:ext cx="4421124" cy="1188720"/>
          </a:xfrm>
        </p:spPr>
        <p:txBody>
          <a:bodyPr anchorCtr="0">
            <a:normAutofit/>
          </a:bodyPr>
          <a:lstStyle/>
          <a:p>
            <a:pPr>
              <a:defRPr/>
            </a:pPr>
            <a:r>
              <a:rPr lang="es-419" altLang="en-US">
                <a:latin typeface="Gill Sans MT" panose="020B0502020104020203" pitchFamily="34" charset="0"/>
              </a:rPr>
              <a:t>INFORMACIÓN GENERAL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9358-240C-450F-AC94-A006B4D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47" y="2638044"/>
            <a:ext cx="4813081" cy="3263206"/>
          </a:xfrm>
        </p:spPr>
        <p:txBody>
          <a:bodyPr lIns="182880"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s-419" sz="2000" dirty="0"/>
              <a:t>Los niños harán una variedad de actividades: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s-419" sz="20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dirty="0"/>
              <a:t> </a:t>
            </a:r>
            <a:r>
              <a:rPr lang="es-419" dirty="0" err="1">
                <a:solidFill>
                  <a:schemeClr val="accent5">
                    <a:lumMod val="75000"/>
                  </a:schemeClr>
                </a:solidFill>
              </a:rPr>
              <a:t>Vistanlos</a:t>
            </a: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 cómodos 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 Mande  un cambio de ropa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 Pañales 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 Los zapatos deportivos son preferidos</a:t>
            </a:r>
          </a:p>
          <a:p>
            <a:pPr marL="274313" indent="-274313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74313" indent="-274313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dirty="0"/>
          </a:p>
          <a:p>
            <a:pPr marL="274313" indent="-274313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B05C733-D74C-4A64-B275-ABD243E3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917" y="2774569"/>
            <a:ext cx="2496312" cy="13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2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D82BDA68-4445-45D1-85BA-E3CE6FB5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anchorCtr="0">
            <a:normAutofit/>
          </a:bodyPr>
          <a:lstStyle/>
          <a:p>
            <a:pPr>
              <a:defRPr/>
            </a:pPr>
            <a:r>
              <a:rPr lang="es-419" altLang="en-US">
                <a:latin typeface="Gill Sans MT" panose="020B0502020104020203" pitchFamily="34" charset="0"/>
              </a:rPr>
              <a:t>COMUNICACIÓN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0088F5-9F67-4B1B-AFF2-B73C6648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3" y="2638044"/>
            <a:ext cx="7191713" cy="3661156"/>
          </a:xfrm>
        </p:spPr>
        <p:txBody>
          <a:bodyPr>
            <a:normAutofit/>
          </a:bodyPr>
          <a:lstStyle/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altLang="en-US" sz="2200" dirty="0">
                <a:latin typeface="Gill Sans MT" panose="020B0502020104020203" pitchFamily="34" charset="0"/>
              </a:rPr>
              <a:t>Los maestros se comunicaran regularmente. La colaboración entre el hogar y la escuela promueve el éxito de su hijo. </a:t>
            </a:r>
          </a:p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419" altLang="en-US" sz="2200" dirty="0">
              <a:latin typeface="Gill Sans MT" panose="020B0502020104020203" pitchFamily="34" charset="0"/>
            </a:endParaRPr>
          </a:p>
          <a:p>
            <a:pPr marL="475488" lvl="1" indent="0" defTabSz="9144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419" altLang="en-US" sz="2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   Se usará cuadernos, noticieros en papel y virtual, correo electrónico (con consentimiento), 	y llamadas </a:t>
            </a:r>
          </a:p>
          <a:p>
            <a:pPr marL="475488" lvl="1" indent="0" defTabSz="91440">
              <a:lnSpc>
                <a:spcPct val="90000"/>
              </a:lnSpc>
              <a:buNone/>
            </a:pPr>
            <a:r>
              <a:rPr lang="es-419" altLang="en-US" sz="2200" dirty="0">
                <a:latin typeface="Gill Sans MT" panose="020B0502020104020203" pitchFamily="34" charset="0"/>
              </a:rPr>
              <a:t> </a:t>
            </a:r>
          </a:p>
          <a:p>
            <a:pPr marL="182880" indent="0" defTabSz="91440" eaLnBrk="1" hangingPunct="1">
              <a:lnSpc>
                <a:spcPct val="90000"/>
              </a:lnSpc>
              <a:buNone/>
            </a:pPr>
            <a:r>
              <a:rPr lang="es-419" altLang="en-US" sz="2200" dirty="0">
                <a:latin typeface="Gill Sans MT" panose="020B0502020104020203" pitchFamily="34" charset="0"/>
              </a:rPr>
              <a:t>¡Utilice su trabajadora social! </a:t>
            </a:r>
          </a:p>
        </p:txBody>
      </p:sp>
      <p:pic>
        <p:nvPicPr>
          <p:cNvPr id="4" name="Picture 6" descr="DANDELION´s Communication Guides">
            <a:extLst>
              <a:ext uri="{FF2B5EF4-FFF2-40B4-BE49-F238E27FC236}">
                <a16:creationId xmlns:a16="http://schemas.microsoft.com/office/drawing/2014/main" id="{D1C3FB70-66E3-2197-D53B-DA3B43F9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870" y="4857033"/>
            <a:ext cx="1812797" cy="1808265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D82BDA68-4445-45D1-85BA-E3CE6FB5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anchorCtr="0">
            <a:normAutofit/>
          </a:bodyPr>
          <a:lstStyle/>
          <a:p>
            <a:pPr>
              <a:defRPr/>
            </a:pPr>
            <a:r>
              <a:rPr lang="es-419" altLang="en-US">
                <a:latin typeface="Gill Sans MT" panose="020B0502020104020203" pitchFamily="34" charset="0"/>
              </a:rPr>
              <a:t>SUMINISTROS PARA EL AULA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0088F5-9F67-4B1B-AFF2-B73C6648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38" y="2528517"/>
            <a:ext cx="6766306" cy="3101983"/>
          </a:xfrm>
        </p:spPr>
        <p:txBody>
          <a:bodyPr>
            <a:normAutofit/>
          </a:bodyPr>
          <a:lstStyle/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n-US" sz="2000" dirty="0">
                <a:latin typeface="Gill Sans MT" panose="020B0502020104020203" pitchFamily="34" charset="0"/>
              </a:rPr>
              <a:t>Cada mes, su maestro puede enviar a casa una solicitud de suministros necesarios o una donación que es opcional pero muy apreciada </a:t>
            </a:r>
            <a:r>
              <a:rPr lang="es-ES" altLang="en-US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</a:t>
            </a:r>
            <a:endParaRPr lang="es-ES" altLang="en-US" sz="2000" dirty="0">
              <a:latin typeface="Gill Sans MT" panose="020B0502020104020203" pitchFamily="34" charset="0"/>
            </a:endParaRPr>
          </a:p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altLang="en-US" sz="2000" dirty="0">
              <a:latin typeface="Gill Sans MT" panose="020B0502020104020203" pitchFamily="34" charset="0"/>
            </a:endParaRPr>
          </a:p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n-US" sz="2000" dirty="0">
                <a:latin typeface="Gill Sans MT" panose="020B0502020104020203" pitchFamily="34" charset="0"/>
              </a:rPr>
              <a:t>Su maestro hablará más sobre esto con usted en “la noche de conocer su maestro/a”.</a:t>
            </a:r>
          </a:p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altLang="en-US" sz="2000" dirty="0">
              <a:latin typeface="Gill Sans MT" panose="020B0502020104020203" pitchFamily="34" charset="0"/>
            </a:endParaRPr>
          </a:p>
          <a:p>
            <a:pPr marL="182880" indent="0" defTabSz="914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n-US" sz="2000" dirty="0">
                <a:latin typeface="Gill Sans MT" panose="020B0502020104020203" pitchFamily="34" charset="0"/>
              </a:rPr>
              <a:t>Suministros básicos: mochila que quepa una lonchera y cuaderno/carpeta; un cambio de ropa; pañales si usa.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6E157-A41B-435C-97A0-ED5B694B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285" y="5483472"/>
            <a:ext cx="1785031" cy="1133495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0268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79C9E086-3778-4F98-8BAD-D31FAA19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anchorCtr="0">
            <a:normAutofit/>
          </a:bodyPr>
          <a:lstStyle/>
          <a:p>
            <a:pPr>
              <a:defRPr/>
            </a:pPr>
            <a:r>
              <a:rPr lang="es-US" altLang="en-US">
                <a:latin typeface="Gill Sans MT" panose="020B0502020104020203" pitchFamily="34" charset="0"/>
              </a:rPr>
              <a:t>CONFIDENCIALIDAD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166AE8-76A5-4221-A8A1-F7062FE5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91325"/>
            <a:ext cx="7789333" cy="3101983"/>
          </a:xfrm>
        </p:spPr>
        <p:txBody>
          <a:bodyPr lIns="182880">
            <a:normAutofit/>
          </a:bodyPr>
          <a:lstStyle/>
          <a:p>
            <a:pPr marL="0" indent="0" defTabSz="91440">
              <a:buNone/>
            </a:pPr>
            <a:r>
              <a:rPr lang="es-419" altLang="en-US" sz="1900" dirty="0">
                <a:latin typeface="Gill Sans MT" panose="020B0502020104020203" pitchFamily="34" charset="0"/>
              </a:rPr>
              <a:t>Todo nuestro personal está entrenado en la practica de confidencialidad.</a:t>
            </a:r>
          </a:p>
          <a:p>
            <a:pPr marL="0" indent="0" defTabSz="91440">
              <a:buFont typeface="Arial" panose="020B0604020202020204" pitchFamily="34" charset="0"/>
              <a:buChar char="•"/>
            </a:pPr>
            <a:endParaRPr lang="es-419" altLang="en-US" sz="1900" dirty="0">
              <a:latin typeface="Gill Sans MT" panose="020B0502020104020203" pitchFamily="34" charset="0"/>
            </a:endParaRPr>
          </a:p>
          <a:p>
            <a:pPr marL="0" indent="0" defTabSz="91440">
              <a:buNone/>
            </a:pPr>
            <a:r>
              <a:rPr lang="es-419" altLang="en-US" sz="1900" dirty="0">
                <a:latin typeface="Gill Sans MT" panose="020B0502020104020203" pitchFamily="34" charset="0"/>
              </a:rPr>
              <a:t>Somos conscientes de donde y cuando hablamos de los niños, sus progresos, sus metas, y sus necesidades individuos. </a:t>
            </a:r>
          </a:p>
          <a:p>
            <a:pPr marL="182880" indent="0" defTabSz="91440">
              <a:buNone/>
            </a:pPr>
            <a:endParaRPr lang="es-419" alt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0C34E-2E4D-D1F3-2711-AC0B57DF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60" y="4776775"/>
            <a:ext cx="3432345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5C12-17BC-4681-8895-89F4E510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03957"/>
            <a:ext cx="7543800" cy="1133404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HORA DE COMER EN EL AULA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6E1F-ED23-4991-A9F5-3DC1687B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99" y="1979455"/>
            <a:ext cx="8044370" cy="383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¿Cómo debe empacar las meriendas y el almuerzo de su hijo? 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2">
                    <a:lumMod val="75000"/>
                  </a:schemeClr>
                </a:solidFill>
                <a:effectLst/>
                <a:latin typeface="Gill Sans MT" panose="020B0502020104020203" pitchFamily="34" charset="0"/>
              </a:rPr>
              <a:t>Toda la comida debe venir en bolsas de almuerzo aisladas con bolsas de hielo para alimentos/bebidas que deben permanecer frías.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2">
                    <a:lumMod val="75000"/>
                  </a:schemeClr>
                </a:solidFill>
                <a:effectLst/>
                <a:latin typeface="Gill Sans MT" panose="020B0502020104020203" pitchFamily="34" charset="0"/>
              </a:rPr>
              <a:t>No podemos calentar la comida, todo lo que se envíe debe servirse en la forma en que entra.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2">
                    <a:lumMod val="75000"/>
                  </a:schemeClr>
                </a:solidFill>
                <a:effectLst/>
                <a:latin typeface="Gill Sans MT" panose="020B0502020104020203" pitchFamily="34" charset="0"/>
              </a:rPr>
              <a:t>Favor de mandar los cubiertos desechables para su comida. Ej. cuchara para yogurt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2">
                    <a:lumMod val="75000"/>
                  </a:schemeClr>
                </a:solidFill>
                <a:effectLst/>
                <a:latin typeface="Gill Sans MT" panose="020B0502020104020203" pitchFamily="34" charset="0"/>
              </a:rPr>
              <a:t>Somos una escuela libre de nueces, por favor revise las etiquetas de todos los alimentos que envía.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chemeClr val="accent2">
                    <a:lumMod val="75000"/>
                  </a:schemeClr>
                </a:solidFill>
                <a:effectLst/>
                <a:latin typeface="Gill Sans MT" panose="020B0502020104020203" pitchFamily="34" charset="0"/>
              </a:rPr>
              <a:t>No hay bocadillos comunales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Se recomienda que mande un almuerzo nutritivo.</a:t>
            </a:r>
            <a:endParaRPr lang="es-ES" i="0" dirty="0">
              <a:solidFill>
                <a:schemeClr val="accent2">
                  <a:lumMod val="75000"/>
                </a:schemeClr>
              </a:solidFill>
              <a:effectLst/>
              <a:latin typeface="Gill Sans MT" panose="020B0502020104020203" pitchFamily="34" charset="0"/>
            </a:endParaRP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8E41D-189E-311A-150F-31F48E8D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47" y="5285964"/>
            <a:ext cx="2284051" cy="1519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DE0A5-99E0-7F3E-EC09-F1FAFF8F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898" y="4583577"/>
            <a:ext cx="199966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C195-95D0-4548-8692-CE156967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91068"/>
            <a:ext cx="7543800" cy="924777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SIMULACROS DE EMERGENCIAS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F9BB-84ED-499E-ADE6-AB7907B2D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6" y="1845733"/>
            <a:ext cx="8274755" cy="452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900" kern="0" dirty="0">
                <a:latin typeface="Gill Sans MT" panose="020B0502020104020203" pitchFamily="34" charset="0"/>
                <a:ea typeface="+mn-lt"/>
                <a:cs typeface="+mn-lt"/>
              </a:rPr>
              <a:t>VCLC continuará brindando diferentes escenarios durante estos simulacros para que el personal y los estudiantes practiquen el uso de una variedad de salidas en caso de que un incendio bloquee la ruta de salida principal.</a:t>
            </a:r>
          </a:p>
        </p:txBody>
      </p:sp>
    </p:spTree>
    <p:extLst>
      <p:ext uri="{BB962C8B-B14F-4D97-AF65-F5344CB8AC3E}">
        <p14:creationId xmlns:p14="http://schemas.microsoft.com/office/powerpoint/2010/main" val="149985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DA6D-6BEA-43A2-A32D-160BB798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440637"/>
            <a:ext cx="7477760" cy="985041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es-419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SALUD Y MEDICO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8783-82D1-4B8E-9F32-C77FD537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97" y="1732838"/>
            <a:ext cx="8053687" cy="46845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200"/>
              </a:spcBef>
              <a:spcAft>
                <a:spcPts val="1800"/>
              </a:spcAft>
              <a:buClr>
                <a:srgbClr val="1CADE4"/>
              </a:buClr>
              <a:buSzPct val="100000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Según el departamento de salud, los niños que tienen una temperatura de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100.4 o más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deben quedarse en casa. </a:t>
            </a:r>
            <a:r>
              <a:rPr lang="es-ES" sz="2600" dirty="0">
                <a:solidFill>
                  <a:schemeClr val="tx1"/>
                </a:solidFill>
                <a:latin typeface="Gill Sans MT" panose="020B0502020104020203" pitchFamily="34" charset="0"/>
              </a:rPr>
              <a:t>Si su </a:t>
            </a:r>
            <a:r>
              <a:rPr lang="es-ES" sz="2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hjo</a:t>
            </a:r>
            <a:r>
              <a:rPr lang="es-ES" sz="2600" dirty="0">
                <a:solidFill>
                  <a:schemeClr val="tx1"/>
                </a:solidFill>
                <a:latin typeface="Gill Sans MT" panose="020B0502020104020203" pitchFamily="34" charset="0"/>
              </a:rPr>
              <a:t>/a es enviado a casa desde la escuela con fiebre, el niño/a debe quedarse en casa hasta que no tenga fiebre sin el uso de medicamentos que reduzcan la fiebre durante al menos 24 horas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Protocolo para recoger su hijo:  </a:t>
            </a:r>
            <a:r>
              <a:rPr lang="es-ES" sz="2600" dirty="0">
                <a:solidFill>
                  <a:schemeClr val="tx1"/>
                </a:solidFill>
                <a:latin typeface="Gill Sans MT" panose="020B0502020104020203" pitchFamily="34" charset="0"/>
              </a:rPr>
              <a:t>Necesitan ser disponibles a recoger su hijo dentro de una hora de haber sido llamado. </a:t>
            </a:r>
            <a:r>
              <a:rPr lang="es-ES" sz="2600" dirty="0">
                <a:latin typeface="Gill Sans MT" panose="020B0502020104020203" pitchFamily="34" charset="0"/>
              </a:rPr>
              <a:t>Si no puede, alguien en su lista de </a:t>
            </a:r>
            <a:r>
              <a:rPr lang="es-ES" sz="2600" b="1" dirty="0">
                <a:latin typeface="Gill Sans MT" panose="020B0502020104020203" pitchFamily="34" charset="0"/>
              </a:rPr>
              <a:t>contactos de emergencia </a:t>
            </a:r>
            <a:r>
              <a:rPr lang="es-ES" sz="2600" dirty="0">
                <a:latin typeface="Gill Sans MT" panose="020B0502020104020203" pitchFamily="34" charset="0"/>
              </a:rPr>
              <a:t>debe estar disponible para recoger a su hijo.</a:t>
            </a:r>
          </a:p>
          <a:p>
            <a:pPr marL="0" indent="0">
              <a:buNone/>
            </a:pPr>
            <a:endParaRPr lang="es-419" sz="2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4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15770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21CD9-758C-4932-A6D1-946DAFC1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br>
              <a:rPr lang="en-US" sz="1800" dirty="0"/>
            </a:br>
            <a:r>
              <a:rPr lang="en-US" sz="1800" dirty="0" err="1"/>
              <a:t>Bienvenidos</a:t>
            </a:r>
            <a:r>
              <a:rPr lang="en-US" sz="1800" dirty="0"/>
              <a:t> </a:t>
            </a:r>
            <a:r>
              <a:rPr lang="en-US" sz="1100" b="1" dirty="0"/>
              <a:t>a </a:t>
            </a:r>
            <a:br>
              <a:rPr lang="en-US" sz="1100" b="1" dirty="0"/>
            </a:br>
            <a:r>
              <a:rPr lang="en-US" sz="1100" b="1" dirty="0"/>
              <a:t>Variety Child Learning Center</a:t>
            </a:r>
            <a:br>
              <a:rPr lang="en-US" sz="1100" b="1" dirty="0"/>
            </a:br>
            <a:endParaRPr lang="en-US" sz="11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C5A2B-875C-4ADD-A95E-1EB32322C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" y="2858703"/>
            <a:ext cx="4203151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¡</a:t>
            </a:r>
            <a:r>
              <a:rPr lang="en-US" sz="1800" dirty="0" err="1">
                <a:solidFill>
                  <a:schemeClr val="tx1"/>
                </a:solidFill>
              </a:rPr>
              <a:t>Bienvenidos</a:t>
            </a:r>
            <a:r>
              <a:rPr lang="en-US" sz="1800" dirty="0">
                <a:solidFill>
                  <a:schemeClr val="tx1"/>
                </a:solidFill>
              </a:rPr>
              <a:t> a Variety Child Learning Center!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altLang="en-US" sz="1800" dirty="0">
                <a:solidFill>
                  <a:schemeClr val="tx1"/>
                </a:solidFill>
              </a:rPr>
              <a:t>¡Estamos </a:t>
            </a:r>
            <a:r>
              <a:rPr lang="en-US" altLang="en-US" sz="1800" dirty="0" err="1">
                <a:solidFill>
                  <a:schemeClr val="tx1"/>
                </a:solidFill>
              </a:rPr>
              <a:t>muy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emocionados</a:t>
            </a:r>
            <a:r>
              <a:rPr lang="en-US" altLang="en-US" sz="1800" dirty="0">
                <a:solidFill>
                  <a:schemeClr val="tx1"/>
                </a:solidFill>
              </a:rPr>
              <a:t> de que </a:t>
            </a:r>
            <a:r>
              <a:rPr lang="en-US" altLang="en-US" sz="1800" dirty="0" err="1">
                <a:solidFill>
                  <a:schemeClr val="tx1"/>
                </a:solidFill>
              </a:rPr>
              <a:t>su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hijo</a:t>
            </a:r>
            <a:r>
              <a:rPr lang="en-US" altLang="en-US" sz="1800" dirty="0">
                <a:solidFill>
                  <a:schemeClr val="tx1"/>
                </a:solidFill>
              </a:rPr>
              <a:t>/a </a:t>
            </a:r>
            <a:r>
              <a:rPr lang="en-US" altLang="en-US" sz="1800" dirty="0" err="1">
                <a:solidFill>
                  <a:schemeClr val="tx1"/>
                </a:solidFill>
              </a:rPr>
              <a:t>asista</a:t>
            </a:r>
            <a:r>
              <a:rPr lang="en-US" altLang="en-US" sz="1800" dirty="0">
                <a:solidFill>
                  <a:schemeClr val="tx1"/>
                </a:solidFill>
              </a:rPr>
              <a:t> a </a:t>
            </a:r>
            <a:r>
              <a:rPr lang="en-US" altLang="en-US" sz="1800" dirty="0" err="1">
                <a:solidFill>
                  <a:schemeClr val="tx1"/>
                </a:solidFill>
              </a:rPr>
              <a:t>nuestra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escuela</a:t>
            </a:r>
            <a:r>
              <a:rPr lang="en-US" altLang="en-US" sz="1800" dirty="0">
                <a:solidFill>
                  <a:schemeClr val="tx1"/>
                </a:solidFill>
              </a:rPr>
              <a:t>!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altLang="en-US" sz="1800" dirty="0">
                <a:solidFill>
                  <a:schemeClr val="tx1"/>
                </a:solidFill>
              </a:rPr>
              <a:t>¡Estamos </a:t>
            </a:r>
            <a:r>
              <a:rPr lang="en-US" altLang="en-US" sz="1800" dirty="0" err="1">
                <a:solidFill>
                  <a:schemeClr val="tx1"/>
                </a:solidFill>
              </a:rPr>
              <a:t>muy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emocionados</a:t>
            </a:r>
            <a:r>
              <a:rPr lang="en-US" altLang="en-US" sz="1800" dirty="0">
                <a:solidFill>
                  <a:schemeClr val="tx1"/>
                </a:solidFill>
              </a:rPr>
              <a:t> de </a:t>
            </a:r>
            <a:r>
              <a:rPr lang="en-US" altLang="en-US" sz="1800" dirty="0" err="1">
                <a:solidFill>
                  <a:schemeClr val="tx1"/>
                </a:solidFill>
              </a:rPr>
              <a:t>darles</a:t>
            </a:r>
            <a:r>
              <a:rPr lang="en-US" altLang="en-US" sz="1800" dirty="0">
                <a:solidFill>
                  <a:schemeClr val="tx1"/>
                </a:solidFill>
              </a:rPr>
              <a:t> la </a:t>
            </a:r>
            <a:r>
              <a:rPr lang="en-US" altLang="en-US" sz="1800" dirty="0" err="1">
                <a:solidFill>
                  <a:schemeClr val="tx1"/>
                </a:solidFill>
              </a:rPr>
              <a:t>bienvenida</a:t>
            </a:r>
            <a:r>
              <a:rPr lang="en-US" altLang="en-US" sz="1800" dirty="0">
                <a:solidFill>
                  <a:schemeClr val="tx1"/>
                </a:solidFill>
              </a:rPr>
              <a:t> a </a:t>
            </a:r>
            <a:r>
              <a:rPr lang="en-US" altLang="en-US" sz="1800" dirty="0" err="1">
                <a:solidFill>
                  <a:schemeClr val="tx1"/>
                </a:solidFill>
              </a:rPr>
              <a:t>todos</a:t>
            </a:r>
            <a:r>
              <a:rPr lang="en-US" altLang="en-US" sz="1800" dirty="0">
                <a:solidFill>
                  <a:schemeClr val="tx1"/>
                </a:solidFill>
              </a:rPr>
              <a:t>! 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5579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75CE0-8EAC-234F-5584-84F60697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23" y="2012222"/>
            <a:ext cx="2516886" cy="25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3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1A9D8B6-BD75-C924-1833-1F582222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771896"/>
            <a:ext cx="6047509" cy="1381516"/>
          </a:xfrm>
        </p:spPr>
        <p:txBody>
          <a:bodyPr>
            <a:normAutofit fontScale="90000"/>
          </a:bodyPr>
          <a:lstStyle/>
          <a:p>
            <a:r>
              <a:rPr lang="en-US" dirty="0"/>
              <a:t>QUE PUEDEN HACER LAS FAMILIAS PARA APOYAR LA SALUD Y LA SEGURIDAD EN EL ENTORNO ESCOLAR?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4E55FEE-4E89-11B0-7708-6333A7180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33312"/>
              </p:ext>
            </p:extLst>
          </p:nvPr>
        </p:nvGraphicFramePr>
        <p:xfrm>
          <a:off x="543461" y="2153412"/>
          <a:ext cx="8336478" cy="460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31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92F2-092F-410A-A2F0-051C3FCF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7963"/>
            <a:ext cx="7543800" cy="1329398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EDUCACIÓN  Y CAPACITACIÓN PARA PADRES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85A0-9BEF-495B-96AC-E8D138DF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68137"/>
            <a:ext cx="7659057" cy="3860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Gill Sans Nova" panose="020B0602020104020203" pitchFamily="34" charset="0"/>
              </a:rPr>
              <a:t>En VCLC tenemos un Modelo de Colaboración Entre el Hogar y la Escuela, cada familia está conectada a un trabajador social que es el enlace entre el hogar y la escuela. El papel del trabajador social es proporcionar capacitación a los padres, presentar talleres y facilitar grupos de apoyo para padres.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70C0"/>
                </a:solidFill>
                <a:latin typeface="Gill Sans Nova" panose="020B0602020104020203" pitchFamily="34" charset="0"/>
              </a:rPr>
              <a:t>Si tiene alguna pregunta o inquietud sobre el salón de clases de su hijo o los servicios relacionados, comuníquese con su trabajador social.</a:t>
            </a:r>
            <a:endParaRPr lang="en-US" sz="1800" dirty="0">
              <a:solidFill>
                <a:srgbClr val="0070C0"/>
              </a:solidFill>
              <a:latin typeface="Gill Sans Nova" panose="020B0602020104020203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F5513-C113-4557-924D-9384C4741598}"/>
              </a:ext>
            </a:extLst>
          </p:cNvPr>
          <p:cNvSpPr txBox="1"/>
          <p:nvPr/>
        </p:nvSpPr>
        <p:spPr>
          <a:xfrm flipV="1">
            <a:off x="559027" y="56596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ill Sans MT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D7FB1-1988-E9DD-17DC-3ED6A3BC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10" y="4475816"/>
            <a:ext cx="313971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3CA-8C64-4D53-9EC6-A53687A2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7" y="604911"/>
            <a:ext cx="7431083" cy="935654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1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  <a:defRPr/>
            </a:pPr>
            <a:br>
              <a:rPr lang="en-US" sz="4000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s-419" sz="3600" dirty="0">
                <a:solidFill>
                  <a:schemeClr val="tx1"/>
                </a:solidFill>
                <a:latin typeface="Gill Sans MT" panose="020B0502020104020203" pitchFamily="34" charset="0"/>
              </a:rPr>
              <a:t>ASOCIACIÓN DE FAMILIAS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EC5F7F3-68B9-48B6-993E-F24DA2BA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7" y="1872343"/>
            <a:ext cx="7634287" cy="3596599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es-419" alt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Papel de la Asociación de Familias: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s-419" alt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Esperamos tener eventos de recaudación de fondos y otras actividades para nuestros niños y familias.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s-419" alt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Esten atento a los detalles para como ser un miembro de la Asociación de Familias.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AB3F2-CEE3-7FD6-6DD6-74F7737D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13" y="4266881"/>
            <a:ext cx="320677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22843A-8AB6-4B93-AD42-13CCB83F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82738"/>
            <a:ext cx="7543800" cy="153429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BRINDAR LA MEJOR ATENCIÓN, BIENESTAR, SEGURIDAD Y PROTECCIÓN</a:t>
            </a: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E4C2-DDDE-4601-89AA-010F1639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375064"/>
            <a:ext cx="7634287" cy="350503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Procedimientos de entrar y salir del edificio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Acceso al edificio   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Identificación de foto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31AC2-19F6-CEA8-7532-C0BB6116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89" y="4556041"/>
            <a:ext cx="3316511" cy="171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76D9F-F5F8-0D11-B2E9-E60A8AEC9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3" y="3518452"/>
            <a:ext cx="1915892" cy="29132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A58E1840-D2A2-488B-B407-B3B3D3B8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556940"/>
            <a:ext cx="5937755" cy="11887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INFORMACIÓN </a:t>
            </a:r>
            <a:br>
              <a:rPr lang="es-ES" altLang="en-US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E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MÉDICA Y DE SALUD</a:t>
            </a: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924522-B913-4963-BFBC-5898AEEA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53" y="2256183"/>
            <a:ext cx="7634287" cy="384644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Syosset </a:t>
            </a: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– Laurie Librizzi</a:t>
            </a:r>
            <a:r>
              <a:rPr lang="en-US" altLang="en-US" sz="2400" dirty="0">
                <a:latin typeface="Gill Sans MT" panose="020B0502020104020203" pitchFamily="34" charset="0"/>
              </a:rPr>
              <a:t> : 516-921-7171 ext. 2110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8079C-97A2-7A24-CDEF-1162ED5E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75" y="3197863"/>
            <a:ext cx="3779848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576E7FB7-BEA0-4937-875B-72AED0EE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95" y="726783"/>
            <a:ext cx="7543800" cy="855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TRANSPORTACIÓN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E3048A-AE77-4A39-AA18-859CC65D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7467"/>
            <a:ext cx="8229600" cy="439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Syosset</a:t>
            </a:r>
            <a:r>
              <a:rPr lang="en-US" altLang="en-US" sz="2400" dirty="0">
                <a:latin typeface="Gill Sans MT" panose="020B0502020104020203" pitchFamily="34" charset="0"/>
              </a:rPr>
              <a:t> – Amanda Schnorr : 516-921-7171 ext. 2189</a:t>
            </a: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endParaRPr lang="en-US" altLang="en-US" sz="2400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1A634-2506-85D3-69BB-44E2AD6A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13" y="3028301"/>
            <a:ext cx="4962574" cy="21033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C44-FE2F-4DFD-A469-1E9EADA9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366702"/>
            <a:ext cx="3764137" cy="146166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REDES SOCIALES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C1B4D-6418-4EC3-B184-659F8D40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E136E3-43D8-E3ED-7E02-5AF4C8CA1F4C}"/>
              </a:ext>
            </a:extLst>
          </p:cNvPr>
          <p:cNvSpPr txBox="1">
            <a:spLocks/>
          </p:cNvSpPr>
          <p:nvPr/>
        </p:nvSpPr>
        <p:spPr>
          <a:xfrm>
            <a:off x="130629" y="2159876"/>
            <a:ext cx="4301671" cy="3893452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6400" dirty="0"/>
              <a:t>VCLC.org</a:t>
            </a:r>
          </a:p>
          <a:p>
            <a:endParaRPr lang="en-US" sz="6400" dirty="0"/>
          </a:p>
          <a:p>
            <a:r>
              <a:rPr lang="en-US" sz="6400" dirty="0"/>
              <a:t> </a:t>
            </a:r>
          </a:p>
          <a:p>
            <a:r>
              <a:rPr lang="en-US" sz="3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https://www.facebook.com/VarietyChildLearningCenter</a:t>
            </a:r>
            <a:endParaRPr lang="en-US" sz="3000" dirty="0">
              <a:solidFill>
                <a:srgbClr val="0070C0"/>
              </a:solidFill>
            </a:endParaRPr>
          </a:p>
          <a:p>
            <a:r>
              <a:rPr lang="en-US" sz="3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http://linkedin.com/company/vclc/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</a:p>
          <a:p>
            <a:r>
              <a:rPr lang="en-US" sz="30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https://www.instagram.com/varietychildlearningcenter/</a:t>
            </a:r>
            <a:endParaRPr lang="en-US" sz="3000" dirty="0">
              <a:solidFill>
                <a:srgbClr val="0070C0"/>
              </a:solidFill>
            </a:endParaRPr>
          </a:p>
          <a:p>
            <a:r>
              <a:rPr lang="en-US" sz="6400" dirty="0"/>
              <a:t>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FB60B-854A-AB36-D390-3782780B7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937" y="1584800"/>
            <a:ext cx="3292125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E65B-5F16-4CF8-8877-DB58A287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65" y="648473"/>
            <a:ext cx="7543801" cy="9389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¡GRACIAS!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010A-FE52-4020-8F9B-EB3DDF4E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1" y="2002221"/>
            <a:ext cx="8008882" cy="3737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latin typeface="Gill Sans MT" panose="020B0502020104020203" pitchFamily="34" charset="0"/>
              </a:rPr>
              <a:t>Contactos</a:t>
            </a:r>
            <a:r>
              <a:rPr lang="en-US" sz="2000" dirty="0"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Anna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Ciciciari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: </a:t>
            </a:r>
            <a:r>
              <a:rPr lang="en-US" dirty="0" err="1">
                <a:latin typeface="Gill Sans MT" panose="020B0502020104020203" pitchFamily="34" charset="0"/>
              </a:rPr>
              <a:t>Directora</a:t>
            </a:r>
            <a:r>
              <a:rPr lang="en-US" dirty="0">
                <a:latin typeface="Gill Sans MT" panose="020B0502020104020203" pitchFamily="34" charset="0"/>
              </a:rPr>
              <a:t> – Syosset – acicciari</a:t>
            </a:r>
            <a:r>
              <a:rPr lang="en-US" dirty="0">
                <a:latin typeface="Gill Sans MT" panose="020B0502020104020203" pitchFamily="34" charset="0"/>
                <a:hlinkClick r:id="rId3"/>
              </a:rPr>
              <a:t>@vclc.org</a:t>
            </a:r>
            <a:r>
              <a:rPr lang="en-US" dirty="0">
                <a:latin typeface="Gill Sans MT" panose="020B0502020104020203" pitchFamily="34" charset="0"/>
              </a:rPr>
              <a:t> - 516-921-7171 Ext. </a:t>
            </a:r>
            <a:r>
              <a:rPr lang="en-US">
                <a:latin typeface="Gill Sans MT" panose="020B0502020104020203" pitchFamily="34" charset="0"/>
              </a:rPr>
              <a:t>2201</a:t>
            </a:r>
            <a:endParaRPr lang="en-US" dirty="0">
              <a:latin typeface="Gill Sans MT" panose="020B0502020104020203" pitchFamily="34" charset="0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Maria Freeman: </a:t>
            </a:r>
            <a:r>
              <a:rPr lang="en-US" dirty="0" err="1">
                <a:latin typeface="Gill Sans MT" panose="020B0502020104020203" pitchFamily="34" charset="0"/>
              </a:rPr>
              <a:t>Supervisora</a:t>
            </a:r>
            <a:r>
              <a:rPr lang="en-US" dirty="0">
                <a:latin typeface="Gill Sans MT" panose="020B0502020104020203" pitchFamily="34" charset="0"/>
              </a:rPr>
              <a:t> de </a:t>
            </a:r>
            <a:r>
              <a:rPr lang="en-US" dirty="0" err="1">
                <a:latin typeface="Gill Sans MT" panose="020B0502020104020203" pitchFamily="34" charset="0"/>
              </a:rPr>
              <a:t>Trabajadores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Sociales</a:t>
            </a:r>
            <a:r>
              <a:rPr lang="en-US" dirty="0">
                <a:latin typeface="Gill Sans MT" panose="020B0502020104020203" pitchFamily="34" charset="0"/>
              </a:rPr>
              <a:t> – </a:t>
            </a:r>
            <a:r>
              <a:rPr lang="en-US" dirty="0">
                <a:latin typeface="Gill Sans MT" panose="020B0502020104020203" pitchFamily="34" charset="0"/>
                <a:hlinkClick r:id="rId4"/>
              </a:rPr>
              <a:t>Mfreeman@vclc.org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/>
              <a:t>516-490-3301 Ext. 3177</a:t>
            </a:r>
            <a:endParaRPr lang="en-US" dirty="0">
              <a:latin typeface="Gill Sans MT" panose="020B0502020104020203" pitchFamily="34" charset="0"/>
            </a:endParaRPr>
          </a:p>
          <a:p>
            <a:pPr marL="2286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91A7F-4DFF-447B-98C6-EBACBCB5218A}"/>
              </a:ext>
            </a:extLst>
          </p:cNvPr>
          <p:cNvSpPr txBox="1">
            <a:spLocks/>
          </p:cNvSpPr>
          <p:nvPr/>
        </p:nvSpPr>
        <p:spPr>
          <a:xfrm>
            <a:off x="336550" y="6030812"/>
            <a:ext cx="8775699" cy="788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¡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Mantengase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seguros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 y 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sanos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!  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CCFCAC-E63B-4D76-B354-2DCB2FB771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2DBE-7531-4B67-9825-A03EBBD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vert="horz" lIns="182880" tIns="182880" rIns="182880" bIns="182880" rtlCol="0" anchor="ctr" anchorCtr="0">
            <a:normAutofit/>
          </a:bodyPr>
          <a:lstStyle/>
          <a:p>
            <a:r>
              <a:rPr lang="en-US" sz="2800" dirty="0"/>
              <a:t>PRESENTADORAs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290A4-2E5B-8063-B490-6E439F589224}"/>
              </a:ext>
            </a:extLst>
          </p:cNvPr>
          <p:cNvGrpSpPr/>
          <p:nvPr/>
        </p:nvGrpSpPr>
        <p:grpSpPr>
          <a:xfrm>
            <a:off x="3251061" y="2880277"/>
            <a:ext cx="2787979" cy="2122027"/>
            <a:chOff x="3020147" y="-3663"/>
            <a:chExt cx="2787979" cy="174601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F1FB08-2375-68A8-C28B-E5155A841AD7}"/>
                </a:ext>
              </a:extLst>
            </p:cNvPr>
            <p:cNvSpPr/>
            <p:nvPr/>
          </p:nvSpPr>
          <p:spPr>
            <a:xfrm>
              <a:off x="3020147" y="95383"/>
              <a:ext cx="2744948" cy="16469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036186"/>
                <a:satOff val="-15329"/>
                <a:lumOff val="2876"/>
                <a:alphaOff val="0"/>
              </a:schemeClr>
            </a:fillRef>
            <a:effectRef idx="0">
              <a:schemeClr val="accent3">
                <a:hueOff val="1036186"/>
                <a:satOff val="-15329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C9E377-0DE5-DF60-9303-06BC86EE5C5E}"/>
                </a:ext>
              </a:extLst>
            </p:cNvPr>
            <p:cNvSpPr txBox="1"/>
            <p:nvPr/>
          </p:nvSpPr>
          <p:spPr>
            <a:xfrm>
              <a:off x="3063178" y="-3663"/>
              <a:ext cx="2744948" cy="1646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bg1"/>
                  </a:solidFill>
                </a:rPr>
                <a:t>Debbie Baldino y Carolina Pauletto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tx1"/>
                  </a:solidFill>
                </a:rPr>
                <a:t>Trabajadoras</a:t>
              </a:r>
              <a:r>
                <a:rPr lang="en-US" sz="2400" kern="1200" dirty="0">
                  <a:solidFill>
                    <a:schemeClr val="tx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</a:rPr>
                <a:t>Sociales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8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167C-8BC2-4E9A-8F85-D5F62113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93" y="617892"/>
            <a:ext cx="7641373" cy="11001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es-419" sz="3200" dirty="0">
                <a:solidFill>
                  <a:schemeClr val="tx1"/>
                </a:solidFill>
                <a:latin typeface="Gill Sans MT" panose="020B0502020104020203" pitchFamily="34" charset="0"/>
              </a:rPr>
              <a:t>MISIÓN  Y  VALORES CENTRALES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05E-2A38-43F5-A517-D26339E5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7" y="2018371"/>
            <a:ext cx="7641373" cy="43207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dirty="0">
                <a:solidFill>
                  <a:schemeClr val="tx1"/>
                </a:solidFill>
                <a:latin typeface="Gill Sans MT" panose="020B0502020104020203" pitchFamily="34" charset="0"/>
                <a:ea typeface="+mn-lt"/>
                <a:cs typeface="+mn-lt"/>
              </a:rPr>
              <a:t>VCLC se compromete a proporcionar programas de alta calidad para niños pequeños con discapacidades y sus familias que se centren en el crecimiento educativo, socioemocional y físico de los niños, y la colaboración entre el hogar y la escuela.</a:t>
            </a:r>
          </a:p>
          <a:p>
            <a:pPr algn="just"/>
            <a:endParaRPr lang="en-US" sz="1400" b="1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856B3-2F93-E9CF-D6CD-E40784AD507D}"/>
              </a:ext>
            </a:extLst>
          </p:cNvPr>
          <p:cNvSpPr txBox="1"/>
          <p:nvPr/>
        </p:nvSpPr>
        <p:spPr>
          <a:xfrm>
            <a:off x="2432512" y="4052275"/>
            <a:ext cx="59113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Dreaming Outloud Pro" panose="03050502040302030504" pitchFamily="66" charset="0"/>
              </a:rPr>
              <a:t>Somos una variedad de familias que se unen en una comunidad cariñosa, diversa y segura, aprendiendo y creciendo a lo largo del viaje de la primera infancia.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959C7-DBAC-8337-2A1A-16E7AF05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7" y="3955135"/>
            <a:ext cx="1471961" cy="15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FCDF-169B-4741-B1D8-95853A29C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512" y="198478"/>
            <a:ext cx="7900988" cy="6461043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latin typeface="Gill Sans MT"/>
              </a:rPr>
              <a:t>SI NO HA ENTREGADO EL PAQUETE DE </a:t>
            </a:r>
            <a:r>
              <a:rPr lang="en-US" sz="3200" u="sng" dirty="0">
                <a:latin typeface="Gill Sans MT"/>
              </a:rPr>
              <a:t>FORMULARIOS PARA SALÚD, RECETAS,  PERMISOS</a:t>
            </a:r>
            <a:r>
              <a:rPr lang="en-US" sz="3200" dirty="0">
                <a:latin typeface="Gill Sans MT"/>
              </a:rPr>
              <a:t>, ETC.</a:t>
            </a:r>
            <a:br>
              <a:rPr lang="en-US" sz="3200" dirty="0">
                <a:latin typeface="Gill Sans MT"/>
              </a:rPr>
            </a:br>
            <a:br>
              <a:rPr lang="en-US" sz="3200" dirty="0">
                <a:latin typeface="Gill Sans MT"/>
              </a:rPr>
            </a:br>
            <a:r>
              <a:rPr lang="en-US" sz="3200" dirty="0">
                <a:solidFill>
                  <a:srgbClr val="C00000"/>
                </a:solidFill>
                <a:latin typeface="Gill Sans MT"/>
              </a:rPr>
              <a:t>¡¡¡</a:t>
            </a:r>
            <a:r>
              <a:rPr lang="en-US" sz="3200" dirty="0">
                <a:solidFill>
                  <a:srgbClr val="C00000"/>
                </a:solidFill>
              </a:rPr>
              <a:t>POR FAVOR HÁGALO </a:t>
            </a:r>
            <a:r>
              <a:rPr lang="en-US" sz="3200" b="1" dirty="0">
                <a:solidFill>
                  <a:srgbClr val="C00000"/>
                </a:solidFill>
              </a:rPr>
              <a:t>AHORA</a:t>
            </a:r>
            <a:r>
              <a:rPr lang="en-US" sz="3200" dirty="0">
                <a:solidFill>
                  <a:srgbClr val="C00000"/>
                </a:solidFill>
              </a:rPr>
              <a:t>!!!</a:t>
            </a:r>
            <a:br>
              <a:rPr lang="en-US" sz="3200" dirty="0">
                <a:solidFill>
                  <a:srgbClr val="C00000"/>
                </a:solidFill>
              </a:rPr>
            </a:br>
            <a:br>
              <a:rPr lang="en-US" sz="3200" dirty="0">
                <a:solidFill>
                  <a:srgbClr val="C00000"/>
                </a:solidFill>
              </a:rPr>
            </a:br>
            <a:br>
              <a:rPr lang="en-US" sz="3200" dirty="0">
                <a:latin typeface="Gill Sans MT"/>
              </a:rPr>
            </a:br>
            <a:br>
              <a:rPr lang="en-US" sz="3200" dirty="0">
                <a:solidFill>
                  <a:srgbClr val="C00000"/>
                </a:solidFill>
                <a:latin typeface="Gill Sans MT"/>
              </a:rPr>
            </a:br>
            <a:br>
              <a:rPr lang="en-US" sz="3200" dirty="0">
                <a:latin typeface="Gill Sans MT"/>
              </a:rPr>
            </a:br>
            <a:endParaRPr lang="en-US" sz="3200" dirty="0">
              <a:latin typeface="Gill Sans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E0FB6-356F-4FD0-9BB3-9FDE8C9C76D3}"/>
              </a:ext>
            </a:extLst>
          </p:cNvPr>
          <p:cNvSpPr txBox="1"/>
          <p:nvPr/>
        </p:nvSpPr>
        <p:spPr>
          <a:xfrm>
            <a:off x="850513" y="3683000"/>
            <a:ext cx="79009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spc="-5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/>
                <a:ea typeface="+mj-ea"/>
                <a:cs typeface="+mj-cs"/>
              </a:rPr>
              <a:t>LOS SERVICIOS DE SU HIJO NO PUEDEN COMENZAR SIN EL </a:t>
            </a:r>
            <a:r>
              <a:rPr lang="en-US" sz="2900" b="1" spc="-5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/>
                <a:ea typeface="+mj-ea"/>
                <a:cs typeface="+mj-cs"/>
              </a:rPr>
              <a:t>FORMULARIO DE SALUD  Y LAS RECETAS.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69745-26BC-47F3-93F8-4222A58A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" y="1373177"/>
            <a:ext cx="1292179" cy="1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0FCDF-169B-4741-B1D8-95853A29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46" y="467418"/>
            <a:ext cx="6391254" cy="118872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s-419" sz="2400" dirty="0">
                <a:latin typeface="Gill Sans MT"/>
              </a:rPr>
              <a:t>REGISTRESE PARA </a:t>
            </a:r>
            <a:r>
              <a:rPr lang="es-419" sz="2400" b="1" dirty="0">
                <a:latin typeface="Gill Sans MT"/>
              </a:rPr>
              <a:t>ALERT NOW </a:t>
            </a:r>
            <a:r>
              <a:rPr lang="es-419" sz="2400" dirty="0">
                <a:latin typeface="Gill Sans MT"/>
              </a:rPr>
              <a:t>PARA RECIBIR INFORMACION IMPORTANTE RAPIDAMENTE.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3C0D-975F-4DB3-8177-F7559A26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49423"/>
            <a:ext cx="6584634" cy="2999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04040"/>
                </a:solidFill>
              </a:rPr>
              <a:t>POR FAVOR COMPLETE EL FORMULARIO DE </a:t>
            </a:r>
            <a:r>
              <a:rPr lang="en-US" sz="2400" b="1" dirty="0">
                <a:solidFill>
                  <a:srgbClr val="404040"/>
                </a:solidFill>
              </a:rPr>
              <a:t>ALERT NOW</a:t>
            </a:r>
          </a:p>
          <a:p>
            <a:pPr marL="0" indent="0">
              <a:buNone/>
            </a:pPr>
            <a:endParaRPr lang="en-US" sz="2400" dirty="0">
              <a:solidFill>
                <a:srgbClr val="404040"/>
              </a:solidFill>
            </a:endParaRPr>
          </a:p>
          <a:p>
            <a:pPr marL="0" indent="0">
              <a:spcBef>
                <a:spcPts val="7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419" sz="2400" cap="all" spc="200" dirty="0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</a:rPr>
              <a:t>Envíelo por correo electrónico a</a:t>
            </a:r>
            <a:r>
              <a:rPr lang="en-US" sz="2400" cap="all" spc="200" dirty="0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</a:rPr>
              <a:t> </a:t>
            </a:r>
            <a:r>
              <a:rPr lang="en-US" sz="2400" cap="all" spc="200" dirty="0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skennedy@vclc.org</a:t>
            </a:r>
            <a:endParaRPr lang="en-US" sz="2400" cap="all" spc="200" dirty="0">
              <a:solidFill>
                <a:srgbClr val="404040"/>
              </a:solidFill>
              <a:latin typeface="Gill Sans MT" panose="020B0502020104020203"/>
              <a:ea typeface="+mj-lt"/>
              <a:cs typeface="+mj-lt"/>
            </a:endParaRPr>
          </a:p>
          <a:p>
            <a:pPr marL="0" indent="0">
              <a:spcBef>
                <a:spcPts val="7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cap="all" spc="200" dirty="0">
              <a:solidFill>
                <a:srgbClr val="404040"/>
              </a:solidFill>
              <a:latin typeface="Gill Sans MT" panose="020B0502020104020203"/>
              <a:ea typeface="+mj-lt"/>
              <a:cs typeface="+mj-lt"/>
            </a:endParaRPr>
          </a:p>
          <a:p>
            <a:pPr marL="0" indent="0">
              <a:spcBef>
                <a:spcPts val="7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cap="all" spc="200" dirty="0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</a:rPr>
              <a:t>O </a:t>
            </a:r>
            <a:r>
              <a:rPr lang="en-US" sz="2400" cap="all" spc="200" dirty="0" err="1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</a:rPr>
              <a:t>por</a:t>
            </a:r>
            <a:r>
              <a:rPr lang="en-US" sz="2400" cap="all" spc="200" dirty="0">
                <a:solidFill>
                  <a:srgbClr val="404040"/>
                </a:solidFill>
                <a:latin typeface="Gill Sans MT" panose="020B0502020104020203"/>
                <a:ea typeface="+mj-lt"/>
                <a:cs typeface="+mj-lt"/>
              </a:rPr>
              <a:t> fax a 516-368-8308</a:t>
            </a:r>
            <a:endParaRPr lang="en-US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6D274B-75FC-4153-8FB6-C2C746B94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34072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480" imgH="7543800" progId="AcroExch.Document.DC">
                  <p:embed/>
                </p:oleObj>
              </mc:Choice>
              <mc:Fallback>
                <p:oleObj name="Acrobat Document" r:id="rId3" imgW="582948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9AB746F-5D89-4134-9FB6-917D16861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6" y="-12700"/>
            <a:ext cx="608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4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8609-3E83-4C11-82AA-50AD330A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19837"/>
            <a:ext cx="7543800" cy="97785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PRINCIPIOS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1295-23C1-4368-8815-05C716FC5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046" y="2014139"/>
            <a:ext cx="2579911" cy="40011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Separaci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b="1" dirty="0" err="1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3BA46-E4CA-42B4-9305-A6ACE5A4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046" y="2414249"/>
            <a:ext cx="2579911" cy="258532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82880" rIns="91440"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Todos vienen de un lugar   diferente.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Algunos son nuevos en nuestro programa, algunos están en transición de Intervencion Temprana o de otros programas.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FDF38-5842-4432-B4D2-EE9DA6995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26970" y="2014139"/>
            <a:ext cx="2325187" cy="4001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confianza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05865-F3B7-4D05-ADB4-B5FC1FCDD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6969" y="2414249"/>
            <a:ext cx="2325187" cy="2585323"/>
          </a:xfrm>
          <a:solidFill>
            <a:schemeClr val="accent3">
              <a:lumMod val="40000"/>
              <a:lumOff val="60000"/>
            </a:schemeClr>
          </a:solidFill>
        </p:spPr>
        <p:txBody>
          <a:bodyPr lIns="182880" rIns="91440"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Fortaleciendo la confianza entre los alumnos, los maestros, las familias y la escuela.</a:t>
            </a:r>
          </a:p>
          <a:p>
            <a:pPr marL="0" indent="0">
              <a:buNone/>
            </a:pPr>
            <a:endParaRPr lang="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FA1B1-F9D8-44E0-9BF2-D683835DA479}"/>
              </a:ext>
            </a:extLst>
          </p:cNvPr>
          <p:cNvSpPr txBox="1"/>
          <p:nvPr/>
        </p:nvSpPr>
        <p:spPr>
          <a:xfrm>
            <a:off x="6270170" y="2014139"/>
            <a:ext cx="234478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AJUSTES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1ADC-264A-4D85-A931-7C0BCD731025}"/>
              </a:ext>
            </a:extLst>
          </p:cNvPr>
          <p:cNvSpPr txBox="1"/>
          <p:nvPr/>
        </p:nvSpPr>
        <p:spPr>
          <a:xfrm>
            <a:off x="6270168" y="2414249"/>
            <a:ext cx="234478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288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dirty="0">
                <a:latin typeface="Gill Sans MT" panose="020B0502020104020203" pitchFamily="34" charset="0"/>
              </a:rPr>
              <a:t>Nuevos entornos, nuevos sonidos, nuevas voces, nuevos juguetes, nuevas expectativas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endParaRPr lang="e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181AA914-F0B8-4DE8-9807-7E838E2F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06437"/>
            <a:ext cx="7543800" cy="1230924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ASISTENCIA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4BC917-AD7D-4259-93DB-91CD7889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85434"/>
            <a:ext cx="7543801" cy="4023360"/>
          </a:xfrm>
          <a:noFill/>
        </p:spPr>
        <p:txBody>
          <a:bodyPr lIns="182880">
            <a:normAutofit/>
          </a:bodyPr>
          <a:lstStyle/>
          <a:p>
            <a:pPr marL="0" indent="0">
              <a:buNone/>
            </a:pPr>
            <a:r>
              <a:rPr lang="es-419" altLang="en-US" sz="2400" dirty="0">
                <a:latin typeface="Gill Sans MT" panose="020B0502020104020203" pitchFamily="34" charset="0"/>
              </a:rPr>
              <a:t>El récord de asistencia se toma cada día. </a:t>
            </a:r>
          </a:p>
          <a:p>
            <a:pPr marL="0" indent="0">
              <a:buNone/>
            </a:pPr>
            <a:endParaRPr lang="es-419" alt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419" alt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Si su hijo estará ausente, llame la oficina de asistencia a                        </a:t>
            </a:r>
            <a:r>
              <a:rPr lang="es-419" alt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516-</a:t>
            </a:r>
            <a:r>
              <a:rPr lang="es-419" altLang="en-U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921-7171, oprime 3 </a:t>
            </a:r>
            <a:r>
              <a:rPr lang="es-419" alt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s-419" alt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para reportar una ausencia.</a:t>
            </a:r>
            <a:endParaRPr lang="es-419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419" alt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419" altLang="en-US" sz="2400" dirty="0">
                <a:latin typeface="Gill Sans MT" panose="020B0502020104020203" pitchFamily="34" charset="0"/>
              </a:rPr>
              <a:t>Si su hijo toma el bus, también informe la compañía de bus que su hijo no ira a la escuela (la compañía del autobús abre a las 7 am).  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4798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350DD6D59A54689AF8A5DBE12A82F" ma:contentTypeVersion="9" ma:contentTypeDescription="Create a new document." ma:contentTypeScope="" ma:versionID="17a218746cc20b57265f231e415025a8">
  <xsd:schema xmlns:xsd="http://www.w3.org/2001/XMLSchema" xmlns:xs="http://www.w3.org/2001/XMLSchema" xmlns:p="http://schemas.microsoft.com/office/2006/metadata/properties" xmlns:ns3="44dcca87-1460-4757-a5a8-512fab80e379" targetNamespace="http://schemas.microsoft.com/office/2006/metadata/properties" ma:root="true" ma:fieldsID="06e1a135bbe9e700ce50650263f0f487" ns3:_="">
    <xsd:import namespace="44dcca87-1460-4757-a5a8-512fab80e3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cca87-1460-4757-a5a8-512fab80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8E61C-D7C1-4368-9C4B-EBE538DB5E0C}">
  <ds:schemaRefs>
    <ds:schemaRef ds:uri="http://purl.org/dc/terms/"/>
    <ds:schemaRef ds:uri="44dcca87-1460-4757-a5a8-512fab80e379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07B74B-1D76-4CB8-9C42-11528C2A5D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BA74A-D792-411F-B1B9-E8534ACAF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cca87-1460-4757-a5a8-512fab80e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5052</TotalTime>
  <Words>2053</Words>
  <Application>Microsoft Office PowerPoint</Application>
  <PresentationFormat>On-screen Show (4:3)</PresentationFormat>
  <Paragraphs>216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Gill Sans MT</vt:lpstr>
      <vt:lpstr>Gill Sans Nova</vt:lpstr>
      <vt:lpstr>Symbol</vt:lpstr>
      <vt:lpstr>Wingdings</vt:lpstr>
      <vt:lpstr>Parcel</vt:lpstr>
      <vt:lpstr>Acrobat Document</vt:lpstr>
      <vt:lpstr>VARIETY CHILD LEARNING CENTER ORIENTACIÓN PARA PADRES 2024-2025</vt:lpstr>
      <vt:lpstr> Bienvenidos a  Variety Child Learning Center </vt:lpstr>
      <vt:lpstr>PRESENTADORAs</vt:lpstr>
      <vt:lpstr>MISIÓN  Y  VALORES CENTRALES</vt:lpstr>
      <vt:lpstr>SI NO HA ENTREGADO EL PAQUETE DE FORMULARIOS PARA SALÚD, RECETAS,  PERMISOS, ETC.  ¡¡¡POR FAVOR HÁGALO AHORA!!!     </vt:lpstr>
      <vt:lpstr>REGISTRESE PARA ALERT NOW PARA RECIBIR INFORMACION IMPORTANTE RAPIDAMENTE. </vt:lpstr>
      <vt:lpstr>PowerPoint Presentation</vt:lpstr>
      <vt:lpstr>PRINCIPIOS</vt:lpstr>
      <vt:lpstr>ASISTENCIA</vt:lpstr>
      <vt:lpstr>Servicios relacionados  o asociados</vt:lpstr>
      <vt:lpstr>UN DÍA TÍPICO EN LA ESCUELA</vt:lpstr>
      <vt:lpstr> NOCHE PARA “CONOCER   SU MAESTRO/A”</vt:lpstr>
      <vt:lpstr>INFORMACIÓN GENERAL  </vt:lpstr>
      <vt:lpstr>COMUNICACIÓN</vt:lpstr>
      <vt:lpstr>SUMINISTROS PARA EL AULA</vt:lpstr>
      <vt:lpstr>CONFIDENCIALIDAD</vt:lpstr>
      <vt:lpstr>HORA DE COMER EN EL AULA</vt:lpstr>
      <vt:lpstr>SIMULACROS DE EMERGENCIAS</vt:lpstr>
      <vt:lpstr>SALUD Y MEDICO </vt:lpstr>
      <vt:lpstr>QUE PUEDEN HACER LAS FAMILIAS PARA APOYAR LA SALUD Y LA SEGURIDAD EN EL ENTORNO ESCOLAR?</vt:lpstr>
      <vt:lpstr>EDUCACIÓN  Y CAPACITACIÓN PARA PADRES</vt:lpstr>
      <vt:lpstr> ASOCIACIÓN DE FAMILIAS </vt:lpstr>
      <vt:lpstr>BRINDAR LA MEJOR ATENCIÓN, BIENESTAR, SEGURIDAD Y PROTECCIÓN</vt:lpstr>
      <vt:lpstr>INFORMACIÓN  MÉDICA Y DE SALUD</vt:lpstr>
      <vt:lpstr>TRANSPORTACIÓN</vt:lpstr>
      <vt:lpstr>REDES SOCIALES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VARIETY CHILD LEARNING CENTER ORIENTACIÓN PARA PADRES 2020-2021</dc:title>
  <dc:creator>Puertas-Galletta, Sonia</dc:creator>
  <cp:lastModifiedBy>Baldino, Debbie</cp:lastModifiedBy>
  <cp:revision>128</cp:revision>
  <dcterms:created xsi:type="dcterms:W3CDTF">2020-08-11T13:36:43Z</dcterms:created>
  <dcterms:modified xsi:type="dcterms:W3CDTF">2024-07-29T18:28:41Z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0x0101008EB350DD6D59A54689AF8A5DBE12A82F</vt:lpwstr>
  </property>
</Properties>
</file>