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4"/>
  </p:sldMasterIdLst>
  <p:notesMasterIdLst>
    <p:notesMasterId r:id="rId33"/>
  </p:notesMasterIdLst>
  <p:handoutMasterIdLst>
    <p:handoutMasterId r:id="rId34"/>
  </p:handoutMasterIdLst>
  <p:sldIdLst>
    <p:sldId id="256" r:id="rId5"/>
    <p:sldId id="310" r:id="rId6"/>
    <p:sldId id="302" r:id="rId7"/>
    <p:sldId id="296" r:id="rId8"/>
    <p:sldId id="288" r:id="rId9"/>
    <p:sldId id="297" r:id="rId10"/>
    <p:sldId id="319" r:id="rId11"/>
    <p:sldId id="281" r:id="rId12"/>
    <p:sldId id="263" r:id="rId13"/>
    <p:sldId id="280" r:id="rId14"/>
    <p:sldId id="311" r:id="rId15"/>
    <p:sldId id="270" r:id="rId16"/>
    <p:sldId id="320" r:id="rId17"/>
    <p:sldId id="295" r:id="rId18"/>
    <p:sldId id="267" r:id="rId19"/>
    <p:sldId id="291" r:id="rId20"/>
    <p:sldId id="268" r:id="rId21"/>
    <p:sldId id="261" r:id="rId22"/>
    <p:sldId id="273" r:id="rId23"/>
    <p:sldId id="321" r:id="rId24"/>
    <p:sldId id="289" r:id="rId25"/>
    <p:sldId id="292" r:id="rId26"/>
    <p:sldId id="272" r:id="rId27"/>
    <p:sldId id="271" r:id="rId28"/>
    <p:sldId id="265" r:id="rId29"/>
    <p:sldId id="262" r:id="rId30"/>
    <p:sldId id="313" r:id="rId31"/>
    <p:sldId id="298" r:id="rId3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iedman, Janice" initials="FJ" lastIdx="10" clrIdx="0">
    <p:extLst>
      <p:ext uri="{19B8F6BF-5375-455C-9EA6-DF929625EA0E}">
        <p15:presenceInfo xmlns:p15="http://schemas.microsoft.com/office/powerpoint/2012/main" userId="S::jfriedman@vclc.org::206dc322-9b18-4f7d-987f-68b33c3a1c58" providerId="AD"/>
      </p:ext>
    </p:extLst>
  </p:cmAuthor>
  <p:cmAuthor id="2" name="Puertas-Galletta, Sonia" initials="PS" lastIdx="1" clrIdx="1">
    <p:extLst>
      <p:ext uri="{19B8F6BF-5375-455C-9EA6-DF929625EA0E}">
        <p15:presenceInfo xmlns:p15="http://schemas.microsoft.com/office/powerpoint/2012/main" userId="S::spuertas-galletta@vclc.org::e1dfaa74-8fca-4005-a333-787a242e885f" providerId="AD"/>
      </p:ext>
    </p:extLst>
  </p:cmAuthor>
  <p:cmAuthor id="3" name="Lein, Corey" initials="LC" lastIdx="10" clrIdx="2">
    <p:extLst>
      <p:ext uri="{19B8F6BF-5375-455C-9EA6-DF929625EA0E}">
        <p15:presenceInfo xmlns:p15="http://schemas.microsoft.com/office/powerpoint/2012/main" userId="S::clein@vclc.org::63c265ec-fe83-4b85-a449-7bb9ef74c8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6" autoAdjust="0"/>
    <p:restoredTop sz="84203" autoAdjust="0"/>
  </p:normalViewPr>
  <p:slideViewPr>
    <p:cSldViewPr snapToGrid="0">
      <p:cViewPr varScale="1">
        <p:scale>
          <a:sx n="94" d="100"/>
          <a:sy n="94" d="100"/>
        </p:scale>
        <p:origin x="20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24884-69A5-48D5-B824-52FFBD81AEBD}"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D58F3A7B-1939-41A7-93D8-3BE8218C1DBE}">
      <dgm:prSet phldrT="[Text]" custT="1"/>
      <dgm:spPr/>
      <dgm:t>
        <a:bodyPr/>
        <a:lstStyle/>
        <a:p>
          <a:r>
            <a:rPr lang="en-US" sz="2800" dirty="0">
              <a:solidFill>
                <a:schemeClr val="bg1"/>
              </a:solidFill>
            </a:rPr>
            <a:t>Anna Cicciari</a:t>
          </a:r>
        </a:p>
        <a:p>
          <a:r>
            <a:rPr lang="en-US" sz="2400" dirty="0">
              <a:solidFill>
                <a:schemeClr val="tx1"/>
              </a:solidFill>
            </a:rPr>
            <a:t> Syosset Principal</a:t>
          </a:r>
        </a:p>
      </dgm:t>
    </dgm:pt>
    <dgm:pt modelId="{5C3BE66C-01DA-4409-A697-4E2CCD68288D}" type="parTrans" cxnId="{94B86AA5-18AC-407A-9E94-1E836B6DB1DE}">
      <dgm:prSet/>
      <dgm:spPr/>
      <dgm:t>
        <a:bodyPr/>
        <a:lstStyle/>
        <a:p>
          <a:endParaRPr lang="en-US"/>
        </a:p>
      </dgm:t>
    </dgm:pt>
    <dgm:pt modelId="{DA16531D-2196-41C2-B7C9-21F9D1407672}" type="sibTrans" cxnId="{94B86AA5-18AC-407A-9E94-1E836B6DB1DE}">
      <dgm:prSet/>
      <dgm:spPr/>
      <dgm:t>
        <a:bodyPr/>
        <a:lstStyle/>
        <a:p>
          <a:endParaRPr lang="en-US"/>
        </a:p>
      </dgm:t>
    </dgm:pt>
    <dgm:pt modelId="{FEE63D29-3638-48A9-B71C-B87FDDB870A6}">
      <dgm:prSet phldrT="[Text]" custT="1"/>
      <dgm:spPr/>
      <dgm:t>
        <a:bodyPr/>
        <a:lstStyle/>
        <a:p>
          <a:r>
            <a:rPr lang="en-US" sz="2800" dirty="0">
              <a:solidFill>
                <a:schemeClr val="bg1"/>
              </a:solidFill>
            </a:rPr>
            <a:t>Stacey Trotti</a:t>
          </a:r>
        </a:p>
        <a:p>
          <a:r>
            <a:rPr lang="en-US" sz="2400" dirty="0">
              <a:solidFill>
                <a:schemeClr val="tx1"/>
              </a:solidFill>
            </a:rPr>
            <a:t>Assistant Director of Family Services</a:t>
          </a:r>
        </a:p>
      </dgm:t>
    </dgm:pt>
    <dgm:pt modelId="{0E50EC2F-39A9-4EC8-91B9-39BC3097D1DA}" type="parTrans" cxnId="{F87DF62B-6BA0-43AF-B521-352F249A7861}">
      <dgm:prSet/>
      <dgm:spPr/>
      <dgm:t>
        <a:bodyPr/>
        <a:lstStyle/>
        <a:p>
          <a:endParaRPr lang="en-US"/>
        </a:p>
      </dgm:t>
    </dgm:pt>
    <dgm:pt modelId="{D3421059-FAB3-417D-8E2E-5935936FF54C}" type="sibTrans" cxnId="{F87DF62B-6BA0-43AF-B521-352F249A7861}">
      <dgm:prSet/>
      <dgm:spPr/>
      <dgm:t>
        <a:bodyPr/>
        <a:lstStyle/>
        <a:p>
          <a:endParaRPr lang="en-US"/>
        </a:p>
      </dgm:t>
    </dgm:pt>
    <dgm:pt modelId="{726B98CA-8160-4D05-BC09-FF2B097CFA43}" type="pres">
      <dgm:prSet presAssocID="{08524884-69A5-48D5-B824-52FFBD81AEBD}" presName="diagram" presStyleCnt="0">
        <dgm:presLayoutVars>
          <dgm:dir/>
          <dgm:resizeHandles val="exact"/>
        </dgm:presLayoutVars>
      </dgm:prSet>
      <dgm:spPr/>
    </dgm:pt>
    <dgm:pt modelId="{2B23FE45-FB10-4ECA-8CE1-FE1FB4924838}" type="pres">
      <dgm:prSet presAssocID="{D58F3A7B-1939-41A7-93D8-3BE8218C1DBE}" presName="node" presStyleLbl="node1" presStyleIdx="0" presStyleCnt="2">
        <dgm:presLayoutVars>
          <dgm:bulletEnabled val="1"/>
        </dgm:presLayoutVars>
      </dgm:prSet>
      <dgm:spPr/>
    </dgm:pt>
    <dgm:pt modelId="{99973103-1CE3-4ECC-B9DD-A13041589BEF}" type="pres">
      <dgm:prSet presAssocID="{DA16531D-2196-41C2-B7C9-21F9D1407672}" presName="sibTrans" presStyleCnt="0"/>
      <dgm:spPr/>
    </dgm:pt>
    <dgm:pt modelId="{4CA64737-0A30-4D7E-9731-BB288EFB2738}" type="pres">
      <dgm:prSet presAssocID="{FEE63D29-3638-48A9-B71C-B87FDDB870A6}" presName="node" presStyleLbl="node1" presStyleIdx="1" presStyleCnt="2">
        <dgm:presLayoutVars>
          <dgm:bulletEnabled val="1"/>
        </dgm:presLayoutVars>
      </dgm:prSet>
      <dgm:spPr/>
    </dgm:pt>
  </dgm:ptLst>
  <dgm:cxnLst>
    <dgm:cxn modelId="{F17A342A-218D-4CAA-B7EA-812DBD36E7AE}" type="presOf" srcId="{D58F3A7B-1939-41A7-93D8-3BE8218C1DBE}" destId="{2B23FE45-FB10-4ECA-8CE1-FE1FB4924838}" srcOrd="0" destOrd="0" presId="urn:microsoft.com/office/officeart/2005/8/layout/default"/>
    <dgm:cxn modelId="{F87DF62B-6BA0-43AF-B521-352F249A7861}" srcId="{08524884-69A5-48D5-B824-52FFBD81AEBD}" destId="{FEE63D29-3638-48A9-B71C-B87FDDB870A6}" srcOrd="1" destOrd="0" parTransId="{0E50EC2F-39A9-4EC8-91B9-39BC3097D1DA}" sibTransId="{D3421059-FAB3-417D-8E2E-5935936FF54C}"/>
    <dgm:cxn modelId="{94B86AA5-18AC-407A-9E94-1E836B6DB1DE}" srcId="{08524884-69A5-48D5-B824-52FFBD81AEBD}" destId="{D58F3A7B-1939-41A7-93D8-3BE8218C1DBE}" srcOrd="0" destOrd="0" parTransId="{5C3BE66C-01DA-4409-A697-4E2CCD68288D}" sibTransId="{DA16531D-2196-41C2-B7C9-21F9D1407672}"/>
    <dgm:cxn modelId="{67127BAA-734D-4CE6-8D97-590959C210A6}" type="presOf" srcId="{FEE63D29-3638-48A9-B71C-B87FDDB870A6}" destId="{4CA64737-0A30-4D7E-9731-BB288EFB2738}" srcOrd="0" destOrd="0" presId="urn:microsoft.com/office/officeart/2005/8/layout/default"/>
    <dgm:cxn modelId="{184973E2-4612-4AD7-9515-D7D37631655A}" type="presOf" srcId="{08524884-69A5-48D5-B824-52FFBD81AEBD}" destId="{726B98CA-8160-4D05-BC09-FF2B097CFA43}" srcOrd="0" destOrd="0" presId="urn:microsoft.com/office/officeart/2005/8/layout/default"/>
    <dgm:cxn modelId="{92B2DE7E-C448-4086-A275-7FA73050EE5A}" type="presParOf" srcId="{726B98CA-8160-4D05-BC09-FF2B097CFA43}" destId="{2B23FE45-FB10-4ECA-8CE1-FE1FB4924838}" srcOrd="0" destOrd="0" presId="urn:microsoft.com/office/officeart/2005/8/layout/default"/>
    <dgm:cxn modelId="{DA06752D-944F-474E-BEE0-F53D5D653635}" type="presParOf" srcId="{726B98CA-8160-4D05-BC09-FF2B097CFA43}" destId="{99973103-1CE3-4ECC-B9DD-A13041589BEF}" srcOrd="1" destOrd="0" presId="urn:microsoft.com/office/officeart/2005/8/layout/default"/>
    <dgm:cxn modelId="{5018810B-5B68-49AC-9FC1-59D38EC38607}" type="presParOf" srcId="{726B98CA-8160-4D05-BC09-FF2B097CFA43}" destId="{4CA64737-0A30-4D7E-9731-BB288EFB273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AFF8D-D2E3-6848-8798-10CC1715EDC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1E0A62FB-1F03-504B-95BF-A92CEAE7CB73}">
      <dgm:prSet/>
      <dgm:spPr/>
      <dgm:t>
        <a:bodyPr/>
        <a:lstStyle/>
        <a:p>
          <a:r>
            <a:rPr lang="en-US" dirty="0"/>
            <a:t>Separation</a:t>
          </a:r>
        </a:p>
      </dgm:t>
    </dgm:pt>
    <dgm:pt modelId="{E0F33159-C443-DF42-A701-9EC91B27E7B9}" type="parTrans" cxnId="{91A96501-2368-0F4C-853C-F737A7848A04}">
      <dgm:prSet/>
      <dgm:spPr/>
      <dgm:t>
        <a:bodyPr/>
        <a:lstStyle/>
        <a:p>
          <a:endParaRPr lang="en-US"/>
        </a:p>
      </dgm:t>
    </dgm:pt>
    <dgm:pt modelId="{A0E58F10-A0AC-7540-8BBA-01AA1EC1CB21}" type="sibTrans" cxnId="{91A96501-2368-0F4C-853C-F737A7848A04}">
      <dgm:prSet/>
      <dgm:spPr/>
      <dgm:t>
        <a:bodyPr/>
        <a:lstStyle/>
        <a:p>
          <a:endParaRPr lang="en-US"/>
        </a:p>
      </dgm:t>
    </dgm:pt>
    <dgm:pt modelId="{AFF143A5-525D-374E-9ADC-AC05B34FCBEF}">
      <dgm:prSet/>
      <dgm:spPr/>
      <dgm:t>
        <a:bodyPr/>
        <a:lstStyle/>
        <a:p>
          <a:r>
            <a:rPr lang="en-US" dirty="0"/>
            <a:t>Trust</a:t>
          </a:r>
        </a:p>
      </dgm:t>
    </dgm:pt>
    <dgm:pt modelId="{C1395A5D-E4C4-D747-BBBC-CA76773BA5BF}" type="parTrans" cxnId="{00FF980D-5A16-B543-8B52-3F136C3E2E1F}">
      <dgm:prSet/>
      <dgm:spPr/>
      <dgm:t>
        <a:bodyPr/>
        <a:lstStyle/>
        <a:p>
          <a:endParaRPr lang="en-US"/>
        </a:p>
      </dgm:t>
    </dgm:pt>
    <dgm:pt modelId="{50401EA7-3DE8-F24C-85CA-65328AC079C5}" type="sibTrans" cxnId="{00FF980D-5A16-B543-8B52-3F136C3E2E1F}">
      <dgm:prSet/>
      <dgm:spPr/>
      <dgm:t>
        <a:bodyPr/>
        <a:lstStyle/>
        <a:p>
          <a:endParaRPr lang="en-US"/>
        </a:p>
      </dgm:t>
    </dgm:pt>
    <dgm:pt modelId="{65A45738-FEF7-6C4C-BD6A-3DF09ECA1741}">
      <dgm:prSet/>
      <dgm:spPr/>
      <dgm:t>
        <a:bodyPr/>
        <a:lstStyle/>
        <a:p>
          <a:r>
            <a:rPr lang="en-US" dirty="0"/>
            <a:t>Adjustments</a:t>
          </a:r>
        </a:p>
      </dgm:t>
    </dgm:pt>
    <dgm:pt modelId="{A77FDD70-B602-D84A-99B0-B9FA3194C094}" type="parTrans" cxnId="{C019D302-F567-2E40-A11C-FCE8C78B1FDE}">
      <dgm:prSet/>
      <dgm:spPr/>
      <dgm:t>
        <a:bodyPr/>
        <a:lstStyle/>
        <a:p>
          <a:endParaRPr lang="en-US"/>
        </a:p>
      </dgm:t>
    </dgm:pt>
    <dgm:pt modelId="{BF62B689-C275-8C4B-8A9A-14D565D5232B}" type="sibTrans" cxnId="{C019D302-F567-2E40-A11C-FCE8C78B1FDE}">
      <dgm:prSet/>
      <dgm:spPr/>
      <dgm:t>
        <a:bodyPr/>
        <a:lstStyle/>
        <a:p>
          <a:endParaRPr lang="en-US"/>
        </a:p>
      </dgm:t>
    </dgm:pt>
    <dgm:pt modelId="{9E75E25C-4CFD-8341-A714-39D0121C3A97}">
      <dgm:prSet/>
      <dgm:spPr/>
      <dgm:t>
        <a:bodyPr/>
        <a:lstStyle/>
        <a:p>
          <a:r>
            <a:rPr lang="en-US" dirty="0"/>
            <a:t>Everyone is coming from a different place – some are new to our program –some are transitioning from EI – some from other programs.</a:t>
          </a:r>
        </a:p>
      </dgm:t>
    </dgm:pt>
    <dgm:pt modelId="{7472CC1E-B8E0-404F-84DA-71C5E79F7B92}" type="parTrans" cxnId="{CF9A5790-59FE-9849-B6F8-6D35A6CABF78}">
      <dgm:prSet/>
      <dgm:spPr/>
      <dgm:t>
        <a:bodyPr/>
        <a:lstStyle/>
        <a:p>
          <a:endParaRPr lang="en-US"/>
        </a:p>
      </dgm:t>
    </dgm:pt>
    <dgm:pt modelId="{1ED29EF0-88E9-3E45-B9F6-3E02409FD6CF}" type="sibTrans" cxnId="{CF9A5790-59FE-9849-B6F8-6D35A6CABF78}">
      <dgm:prSet/>
      <dgm:spPr/>
      <dgm:t>
        <a:bodyPr/>
        <a:lstStyle/>
        <a:p>
          <a:endParaRPr lang="en-US"/>
        </a:p>
      </dgm:t>
    </dgm:pt>
    <dgm:pt modelId="{3912D538-A78A-884A-8C24-02867CE5BB31}">
      <dgm:prSet/>
      <dgm:spPr/>
      <dgm:t>
        <a:bodyPr/>
        <a:lstStyle/>
        <a:p>
          <a:r>
            <a:rPr lang="en-US" dirty="0"/>
            <a:t>Building trust between students and teachers, and families and school.</a:t>
          </a:r>
        </a:p>
      </dgm:t>
    </dgm:pt>
    <dgm:pt modelId="{75CC57A9-1377-C04F-A838-EBD0FA4CAF37}" type="parTrans" cxnId="{5B0C3DBD-95B3-8B45-9EF1-52418C69048B}">
      <dgm:prSet/>
      <dgm:spPr/>
      <dgm:t>
        <a:bodyPr/>
        <a:lstStyle/>
        <a:p>
          <a:endParaRPr lang="en-US"/>
        </a:p>
      </dgm:t>
    </dgm:pt>
    <dgm:pt modelId="{0C953EF8-098A-4F41-9858-90BDA2CC0E15}" type="sibTrans" cxnId="{5B0C3DBD-95B3-8B45-9EF1-52418C69048B}">
      <dgm:prSet/>
      <dgm:spPr/>
      <dgm:t>
        <a:bodyPr/>
        <a:lstStyle/>
        <a:p>
          <a:endParaRPr lang="en-US"/>
        </a:p>
      </dgm:t>
    </dgm:pt>
    <dgm:pt modelId="{83D8A95F-5C36-EE4E-83CC-4F5A2AF584F6}">
      <dgm:prSet/>
      <dgm:spPr/>
      <dgm:t>
        <a:bodyPr/>
        <a:lstStyle/>
        <a:p>
          <a:r>
            <a:rPr lang="en-US" dirty="0"/>
            <a:t>New surroundings, new sounds, new voices, new toys, new expectations</a:t>
          </a:r>
        </a:p>
      </dgm:t>
    </dgm:pt>
    <dgm:pt modelId="{BD603360-8378-0E4E-9430-F5197283C539}" type="parTrans" cxnId="{E13773C0-549E-904D-B2C9-7FCF2933927C}">
      <dgm:prSet/>
      <dgm:spPr/>
      <dgm:t>
        <a:bodyPr/>
        <a:lstStyle/>
        <a:p>
          <a:endParaRPr lang="en-US"/>
        </a:p>
      </dgm:t>
    </dgm:pt>
    <dgm:pt modelId="{F9A5B37C-6140-D440-ACA0-A4F2C78178BB}" type="sibTrans" cxnId="{E13773C0-549E-904D-B2C9-7FCF2933927C}">
      <dgm:prSet/>
      <dgm:spPr/>
      <dgm:t>
        <a:bodyPr/>
        <a:lstStyle/>
        <a:p>
          <a:endParaRPr lang="en-US"/>
        </a:p>
      </dgm:t>
    </dgm:pt>
    <dgm:pt modelId="{E840B043-179F-8941-BF68-E9DBA284B51A}" type="pres">
      <dgm:prSet presAssocID="{74CAFF8D-D2E3-6848-8798-10CC1715EDCF}" presName="Name0" presStyleCnt="0">
        <dgm:presLayoutVars>
          <dgm:dir/>
          <dgm:animLvl val="lvl"/>
          <dgm:resizeHandles val="exact"/>
        </dgm:presLayoutVars>
      </dgm:prSet>
      <dgm:spPr/>
    </dgm:pt>
    <dgm:pt modelId="{E6091447-EB97-E24C-9DEB-EF5995198B7D}" type="pres">
      <dgm:prSet presAssocID="{1E0A62FB-1F03-504B-95BF-A92CEAE7CB73}" presName="composite" presStyleCnt="0"/>
      <dgm:spPr/>
    </dgm:pt>
    <dgm:pt modelId="{77278F06-A807-B84F-B67D-276074F01F56}" type="pres">
      <dgm:prSet presAssocID="{1E0A62FB-1F03-504B-95BF-A92CEAE7CB73}" presName="parTx" presStyleLbl="alignNode1" presStyleIdx="0" presStyleCnt="3">
        <dgm:presLayoutVars>
          <dgm:chMax val="0"/>
          <dgm:chPref val="0"/>
          <dgm:bulletEnabled val="1"/>
        </dgm:presLayoutVars>
      </dgm:prSet>
      <dgm:spPr/>
    </dgm:pt>
    <dgm:pt modelId="{22E84C81-40C1-1F42-863E-073B80D5AC06}" type="pres">
      <dgm:prSet presAssocID="{1E0A62FB-1F03-504B-95BF-A92CEAE7CB73}" presName="desTx" presStyleLbl="alignAccFollowNode1" presStyleIdx="0" presStyleCnt="3">
        <dgm:presLayoutVars>
          <dgm:bulletEnabled val="1"/>
        </dgm:presLayoutVars>
      </dgm:prSet>
      <dgm:spPr/>
    </dgm:pt>
    <dgm:pt modelId="{268A41CA-E60C-714A-BD7E-5F23C3BEE8B6}" type="pres">
      <dgm:prSet presAssocID="{A0E58F10-A0AC-7540-8BBA-01AA1EC1CB21}" presName="space" presStyleCnt="0"/>
      <dgm:spPr/>
    </dgm:pt>
    <dgm:pt modelId="{7C8C95A5-3BBD-454E-8970-1696CB6985AB}" type="pres">
      <dgm:prSet presAssocID="{AFF143A5-525D-374E-9ADC-AC05B34FCBEF}" presName="composite" presStyleCnt="0"/>
      <dgm:spPr/>
    </dgm:pt>
    <dgm:pt modelId="{C33156E2-595A-9F40-8CFE-9A1930753962}" type="pres">
      <dgm:prSet presAssocID="{AFF143A5-525D-374E-9ADC-AC05B34FCBEF}" presName="parTx" presStyleLbl="alignNode1" presStyleIdx="1" presStyleCnt="3">
        <dgm:presLayoutVars>
          <dgm:chMax val="0"/>
          <dgm:chPref val="0"/>
          <dgm:bulletEnabled val="1"/>
        </dgm:presLayoutVars>
      </dgm:prSet>
      <dgm:spPr/>
    </dgm:pt>
    <dgm:pt modelId="{F3028CBD-5AAD-D343-9D5D-34C305AC9D77}" type="pres">
      <dgm:prSet presAssocID="{AFF143A5-525D-374E-9ADC-AC05B34FCBEF}" presName="desTx" presStyleLbl="alignAccFollowNode1" presStyleIdx="1" presStyleCnt="3">
        <dgm:presLayoutVars>
          <dgm:bulletEnabled val="1"/>
        </dgm:presLayoutVars>
      </dgm:prSet>
      <dgm:spPr/>
    </dgm:pt>
    <dgm:pt modelId="{547CFB31-EC67-024A-8714-E407929490CA}" type="pres">
      <dgm:prSet presAssocID="{50401EA7-3DE8-F24C-85CA-65328AC079C5}" presName="space" presStyleCnt="0"/>
      <dgm:spPr/>
    </dgm:pt>
    <dgm:pt modelId="{BEB415EB-4D9C-8749-8623-E3ED2ECD7F2D}" type="pres">
      <dgm:prSet presAssocID="{65A45738-FEF7-6C4C-BD6A-3DF09ECA1741}" presName="composite" presStyleCnt="0"/>
      <dgm:spPr/>
    </dgm:pt>
    <dgm:pt modelId="{627EFEB1-43B7-DA4C-AAEA-AC57409ECAA9}" type="pres">
      <dgm:prSet presAssocID="{65A45738-FEF7-6C4C-BD6A-3DF09ECA1741}" presName="parTx" presStyleLbl="alignNode1" presStyleIdx="2" presStyleCnt="3">
        <dgm:presLayoutVars>
          <dgm:chMax val="0"/>
          <dgm:chPref val="0"/>
          <dgm:bulletEnabled val="1"/>
        </dgm:presLayoutVars>
      </dgm:prSet>
      <dgm:spPr/>
    </dgm:pt>
    <dgm:pt modelId="{96490103-4BB5-384C-89EA-C6128B40DC43}" type="pres">
      <dgm:prSet presAssocID="{65A45738-FEF7-6C4C-BD6A-3DF09ECA1741}" presName="desTx" presStyleLbl="alignAccFollowNode1" presStyleIdx="2" presStyleCnt="3">
        <dgm:presLayoutVars>
          <dgm:bulletEnabled val="1"/>
        </dgm:presLayoutVars>
      </dgm:prSet>
      <dgm:spPr/>
    </dgm:pt>
  </dgm:ptLst>
  <dgm:cxnLst>
    <dgm:cxn modelId="{91A96501-2368-0F4C-853C-F737A7848A04}" srcId="{74CAFF8D-D2E3-6848-8798-10CC1715EDCF}" destId="{1E0A62FB-1F03-504B-95BF-A92CEAE7CB73}" srcOrd="0" destOrd="0" parTransId="{E0F33159-C443-DF42-A701-9EC91B27E7B9}" sibTransId="{A0E58F10-A0AC-7540-8BBA-01AA1EC1CB21}"/>
    <dgm:cxn modelId="{C019D302-F567-2E40-A11C-FCE8C78B1FDE}" srcId="{74CAFF8D-D2E3-6848-8798-10CC1715EDCF}" destId="{65A45738-FEF7-6C4C-BD6A-3DF09ECA1741}" srcOrd="2" destOrd="0" parTransId="{A77FDD70-B602-D84A-99B0-B9FA3194C094}" sibTransId="{BF62B689-C275-8C4B-8A9A-14D565D5232B}"/>
    <dgm:cxn modelId="{00FF980D-5A16-B543-8B52-3F136C3E2E1F}" srcId="{74CAFF8D-D2E3-6848-8798-10CC1715EDCF}" destId="{AFF143A5-525D-374E-9ADC-AC05B34FCBEF}" srcOrd="1" destOrd="0" parTransId="{C1395A5D-E4C4-D747-BBBC-CA76773BA5BF}" sibTransId="{50401EA7-3DE8-F24C-85CA-65328AC079C5}"/>
    <dgm:cxn modelId="{5E214B21-C071-E04A-8413-1FE18E8B8268}" type="presOf" srcId="{3912D538-A78A-884A-8C24-02867CE5BB31}" destId="{F3028CBD-5AAD-D343-9D5D-34C305AC9D77}" srcOrd="0" destOrd="0" presId="urn:microsoft.com/office/officeart/2005/8/layout/hList1"/>
    <dgm:cxn modelId="{43B72D80-2F9B-B74A-8425-6135BF241763}" type="presOf" srcId="{AFF143A5-525D-374E-9ADC-AC05B34FCBEF}" destId="{C33156E2-595A-9F40-8CFE-9A1930753962}" srcOrd="0" destOrd="0" presId="urn:microsoft.com/office/officeart/2005/8/layout/hList1"/>
    <dgm:cxn modelId="{CF9A5790-59FE-9849-B6F8-6D35A6CABF78}" srcId="{1E0A62FB-1F03-504B-95BF-A92CEAE7CB73}" destId="{9E75E25C-4CFD-8341-A714-39D0121C3A97}" srcOrd="0" destOrd="0" parTransId="{7472CC1E-B8E0-404F-84DA-71C5E79F7B92}" sibTransId="{1ED29EF0-88E9-3E45-B9F6-3E02409FD6CF}"/>
    <dgm:cxn modelId="{2DC1D594-F06D-4B44-BED9-675A2A6A5F1E}" type="presOf" srcId="{9E75E25C-4CFD-8341-A714-39D0121C3A97}" destId="{22E84C81-40C1-1F42-863E-073B80D5AC06}" srcOrd="0" destOrd="0" presId="urn:microsoft.com/office/officeart/2005/8/layout/hList1"/>
    <dgm:cxn modelId="{6615EFB8-F5BB-E344-A7B9-206BBB140820}" type="presOf" srcId="{83D8A95F-5C36-EE4E-83CC-4F5A2AF584F6}" destId="{96490103-4BB5-384C-89EA-C6128B40DC43}" srcOrd="0" destOrd="0" presId="urn:microsoft.com/office/officeart/2005/8/layout/hList1"/>
    <dgm:cxn modelId="{B3E4FAB9-4565-CC42-9561-685BC0D98894}" type="presOf" srcId="{74CAFF8D-D2E3-6848-8798-10CC1715EDCF}" destId="{E840B043-179F-8941-BF68-E9DBA284B51A}" srcOrd="0" destOrd="0" presId="urn:microsoft.com/office/officeart/2005/8/layout/hList1"/>
    <dgm:cxn modelId="{5B0C3DBD-95B3-8B45-9EF1-52418C69048B}" srcId="{AFF143A5-525D-374E-9ADC-AC05B34FCBEF}" destId="{3912D538-A78A-884A-8C24-02867CE5BB31}" srcOrd="0" destOrd="0" parTransId="{75CC57A9-1377-C04F-A838-EBD0FA4CAF37}" sibTransId="{0C953EF8-098A-4F41-9858-90BDA2CC0E15}"/>
    <dgm:cxn modelId="{E13773C0-549E-904D-B2C9-7FCF2933927C}" srcId="{65A45738-FEF7-6C4C-BD6A-3DF09ECA1741}" destId="{83D8A95F-5C36-EE4E-83CC-4F5A2AF584F6}" srcOrd="0" destOrd="0" parTransId="{BD603360-8378-0E4E-9430-F5197283C539}" sibTransId="{F9A5B37C-6140-D440-ACA0-A4F2C78178BB}"/>
    <dgm:cxn modelId="{428DBEC2-C4C0-5B47-83F0-F47D42CA871F}" type="presOf" srcId="{65A45738-FEF7-6C4C-BD6A-3DF09ECA1741}" destId="{627EFEB1-43B7-DA4C-AAEA-AC57409ECAA9}" srcOrd="0" destOrd="0" presId="urn:microsoft.com/office/officeart/2005/8/layout/hList1"/>
    <dgm:cxn modelId="{CCFD9BE3-AC03-3640-9F76-97CC4080A84B}" type="presOf" srcId="{1E0A62FB-1F03-504B-95BF-A92CEAE7CB73}" destId="{77278F06-A807-B84F-B67D-276074F01F56}" srcOrd="0" destOrd="0" presId="urn:microsoft.com/office/officeart/2005/8/layout/hList1"/>
    <dgm:cxn modelId="{16001B90-983B-6845-A776-18B9EF7723F4}" type="presParOf" srcId="{E840B043-179F-8941-BF68-E9DBA284B51A}" destId="{E6091447-EB97-E24C-9DEB-EF5995198B7D}" srcOrd="0" destOrd="0" presId="urn:microsoft.com/office/officeart/2005/8/layout/hList1"/>
    <dgm:cxn modelId="{F531135F-1902-0643-B4C1-C14AF6A38213}" type="presParOf" srcId="{E6091447-EB97-E24C-9DEB-EF5995198B7D}" destId="{77278F06-A807-B84F-B67D-276074F01F56}" srcOrd="0" destOrd="0" presId="urn:microsoft.com/office/officeart/2005/8/layout/hList1"/>
    <dgm:cxn modelId="{12BC8D83-BF31-B744-AA2C-CE5B01354890}" type="presParOf" srcId="{E6091447-EB97-E24C-9DEB-EF5995198B7D}" destId="{22E84C81-40C1-1F42-863E-073B80D5AC06}" srcOrd="1" destOrd="0" presId="urn:microsoft.com/office/officeart/2005/8/layout/hList1"/>
    <dgm:cxn modelId="{E24C5AA7-57E2-4243-96D0-80CEAE216C55}" type="presParOf" srcId="{E840B043-179F-8941-BF68-E9DBA284B51A}" destId="{268A41CA-E60C-714A-BD7E-5F23C3BEE8B6}" srcOrd="1" destOrd="0" presId="urn:microsoft.com/office/officeart/2005/8/layout/hList1"/>
    <dgm:cxn modelId="{A6EEB57F-E1CB-B848-A1E0-C1FC0B8F8149}" type="presParOf" srcId="{E840B043-179F-8941-BF68-E9DBA284B51A}" destId="{7C8C95A5-3BBD-454E-8970-1696CB6985AB}" srcOrd="2" destOrd="0" presId="urn:microsoft.com/office/officeart/2005/8/layout/hList1"/>
    <dgm:cxn modelId="{B859206D-C030-114E-8493-1C0EA9A8053A}" type="presParOf" srcId="{7C8C95A5-3BBD-454E-8970-1696CB6985AB}" destId="{C33156E2-595A-9F40-8CFE-9A1930753962}" srcOrd="0" destOrd="0" presId="urn:microsoft.com/office/officeart/2005/8/layout/hList1"/>
    <dgm:cxn modelId="{CC34B3AF-FE02-0944-9F08-66C1B0BAED02}" type="presParOf" srcId="{7C8C95A5-3BBD-454E-8970-1696CB6985AB}" destId="{F3028CBD-5AAD-D343-9D5D-34C305AC9D77}" srcOrd="1" destOrd="0" presId="urn:microsoft.com/office/officeart/2005/8/layout/hList1"/>
    <dgm:cxn modelId="{36BAC171-5C43-9E40-B873-22A183E18238}" type="presParOf" srcId="{E840B043-179F-8941-BF68-E9DBA284B51A}" destId="{547CFB31-EC67-024A-8714-E407929490CA}" srcOrd="3" destOrd="0" presId="urn:microsoft.com/office/officeart/2005/8/layout/hList1"/>
    <dgm:cxn modelId="{34610DE2-6254-9343-A7B1-876162111222}" type="presParOf" srcId="{E840B043-179F-8941-BF68-E9DBA284B51A}" destId="{BEB415EB-4D9C-8749-8623-E3ED2ECD7F2D}" srcOrd="4" destOrd="0" presId="urn:microsoft.com/office/officeart/2005/8/layout/hList1"/>
    <dgm:cxn modelId="{C5C38B98-3193-3A43-8143-60BF7BDA8B15}" type="presParOf" srcId="{BEB415EB-4D9C-8749-8623-E3ED2ECD7F2D}" destId="{627EFEB1-43B7-DA4C-AAEA-AC57409ECAA9}" srcOrd="0" destOrd="0" presId="urn:microsoft.com/office/officeart/2005/8/layout/hList1"/>
    <dgm:cxn modelId="{020B47EF-5453-9B4B-BC3B-59285FE986C1}" type="presParOf" srcId="{BEB415EB-4D9C-8749-8623-E3ED2ECD7F2D}" destId="{96490103-4BB5-384C-89EA-C6128B40DC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114EAF-0E42-BB4A-A84D-31D0EE9C5A5A}" type="doc">
      <dgm:prSet loTypeId="urn:microsoft.com/office/officeart/2005/8/layout/default" loCatId="" qsTypeId="urn:microsoft.com/office/officeart/2005/8/quickstyle/simple1" qsCatId="simple" csTypeId="urn:microsoft.com/office/officeart/2005/8/colors/colorful3" csCatId="colorful" phldr="1"/>
      <dgm:spPr/>
      <dgm:t>
        <a:bodyPr/>
        <a:lstStyle/>
        <a:p>
          <a:endParaRPr lang="en-US"/>
        </a:p>
      </dgm:t>
    </dgm:pt>
    <dgm:pt modelId="{76C554BE-0B62-874F-8962-92B56341A03E}">
      <dgm:prSet phldrT="[Text]" custT="1"/>
      <dgm:spPr/>
      <dgm:t>
        <a:bodyPr anchor="ctr"/>
        <a:lstStyle/>
        <a:p>
          <a:r>
            <a:rPr lang="en-US" sz="1400" dirty="0">
              <a:latin typeface="+mj-lt"/>
              <a:ea typeface="+mj-lt"/>
              <a:cs typeface="+mj-lt"/>
            </a:rPr>
            <a:t>Monitor your child's symptoms at home.  If your child has a fever of 100. 4 or above, they will be sent home. Be proactive and take temperatures before leaving for school.</a:t>
          </a:r>
          <a:endParaRPr lang="en-US" sz="1400" dirty="0"/>
        </a:p>
      </dgm:t>
    </dgm:pt>
    <dgm:pt modelId="{A957420D-0B6F-ED4F-9F27-A8DCFA5454DF}" type="parTrans" cxnId="{545C65C6-F52E-B84B-9725-CE85532FCEE2}">
      <dgm:prSet/>
      <dgm:spPr/>
      <dgm:t>
        <a:bodyPr/>
        <a:lstStyle/>
        <a:p>
          <a:endParaRPr lang="en-US"/>
        </a:p>
      </dgm:t>
    </dgm:pt>
    <dgm:pt modelId="{B3C3E820-80E6-AE42-A5D8-9EE68F226F68}" type="sibTrans" cxnId="{545C65C6-F52E-B84B-9725-CE85532FCEE2}">
      <dgm:prSet/>
      <dgm:spPr/>
      <dgm:t>
        <a:bodyPr/>
        <a:lstStyle/>
        <a:p>
          <a:endParaRPr lang="en-US"/>
        </a:p>
      </dgm:t>
    </dgm:pt>
    <dgm:pt modelId="{0E5A3C56-71B6-104C-B84D-646C10B678C6}">
      <dgm:prSet phldrT="[Text]" custT="1"/>
      <dgm:spPr/>
      <dgm:t>
        <a:bodyPr/>
        <a:lstStyle/>
        <a:p>
          <a:r>
            <a:rPr lang="en-US" sz="1400" dirty="0">
              <a:latin typeface="+mj-lt"/>
              <a:ea typeface="+mj-lt"/>
              <a:cs typeface="+mj-lt"/>
            </a:rPr>
            <a:t>Practice hand washing and using hand sanitizer at home.</a:t>
          </a:r>
          <a:br>
            <a:rPr lang="en-US" sz="1400" dirty="0">
              <a:latin typeface="+mj-lt"/>
              <a:ea typeface="+mj-lt"/>
              <a:cs typeface="+mj-lt"/>
            </a:rPr>
          </a:br>
          <a:endParaRPr lang="en-US" sz="1400" dirty="0"/>
        </a:p>
      </dgm:t>
    </dgm:pt>
    <dgm:pt modelId="{CDCA9DD8-9F93-D342-AA90-72DED792CDBB}" type="parTrans" cxnId="{C8C0628D-0EB9-894F-81E0-AA1CB69F6C88}">
      <dgm:prSet/>
      <dgm:spPr/>
      <dgm:t>
        <a:bodyPr/>
        <a:lstStyle/>
        <a:p>
          <a:endParaRPr lang="en-US"/>
        </a:p>
      </dgm:t>
    </dgm:pt>
    <dgm:pt modelId="{703486C5-52F1-2A45-AB8F-54A4F5A2D67A}" type="sibTrans" cxnId="{C8C0628D-0EB9-894F-81E0-AA1CB69F6C88}">
      <dgm:prSet/>
      <dgm:spPr/>
      <dgm:t>
        <a:bodyPr/>
        <a:lstStyle/>
        <a:p>
          <a:endParaRPr lang="en-US"/>
        </a:p>
      </dgm:t>
    </dgm:pt>
    <dgm:pt modelId="{9D95E942-B905-AB47-BC4D-3582E4FD5A07}">
      <dgm:prSet phldrT="[Text]" custT="1"/>
      <dgm:spPr/>
      <dgm:t>
        <a:bodyPr/>
        <a:lstStyle/>
        <a:p>
          <a:r>
            <a:rPr lang="en-US" sz="1400" dirty="0">
              <a:latin typeface="+mj-lt"/>
              <a:ea typeface="+mj-lt"/>
              <a:cs typeface="+mj-lt"/>
            </a:rPr>
            <a:t>Submit an </a:t>
          </a:r>
          <a:r>
            <a:rPr lang="en-US" sz="1400" b="0" dirty="0">
              <a:solidFill>
                <a:schemeClr val="tx1"/>
              </a:solidFill>
              <a:latin typeface="+mj-lt"/>
              <a:ea typeface="+mj-lt"/>
              <a:cs typeface="+mj-lt"/>
            </a:rPr>
            <a:t>Alert Now</a:t>
          </a:r>
          <a:r>
            <a:rPr lang="en-US" sz="1400" b="1" dirty="0">
              <a:solidFill>
                <a:schemeClr val="tx1"/>
              </a:solidFill>
              <a:latin typeface="+mj-lt"/>
              <a:ea typeface="+mj-lt"/>
              <a:cs typeface="+mj-lt"/>
            </a:rPr>
            <a:t> </a:t>
          </a:r>
          <a:r>
            <a:rPr lang="en-US" sz="1400" dirty="0">
              <a:latin typeface="+mj-lt"/>
              <a:ea typeface="+mj-lt"/>
              <a:cs typeface="+mj-lt"/>
            </a:rPr>
            <a:t>form before school starts. This will keep you up to date with emergency procedures.</a:t>
          </a:r>
          <a:endParaRPr lang="en-US" sz="1400" dirty="0"/>
        </a:p>
      </dgm:t>
    </dgm:pt>
    <dgm:pt modelId="{79D0A65E-AAA7-1A48-8596-6C9F43666D62}" type="parTrans" cxnId="{D23FAF8F-C014-F84F-A7AF-04A2762520FE}">
      <dgm:prSet/>
      <dgm:spPr/>
      <dgm:t>
        <a:bodyPr/>
        <a:lstStyle/>
        <a:p>
          <a:endParaRPr lang="en-US"/>
        </a:p>
      </dgm:t>
    </dgm:pt>
    <dgm:pt modelId="{CD0FD5DC-C652-BD4F-876B-4C30C968978D}" type="sibTrans" cxnId="{D23FAF8F-C014-F84F-A7AF-04A2762520FE}">
      <dgm:prSet/>
      <dgm:spPr/>
      <dgm:t>
        <a:bodyPr/>
        <a:lstStyle/>
        <a:p>
          <a:endParaRPr lang="en-US"/>
        </a:p>
      </dgm:t>
    </dgm:pt>
    <dgm:pt modelId="{BF078CE0-B07A-B04A-8340-8718D54CB246}">
      <dgm:prSet phldrT="[Text]" custT="1"/>
      <dgm:spPr/>
      <dgm:t>
        <a:bodyPr/>
        <a:lstStyle/>
        <a:p>
          <a:r>
            <a:rPr lang="en-US" sz="1400" dirty="0">
              <a:latin typeface="+mj-lt"/>
              <a:ea typeface="+mj-lt"/>
              <a:cs typeface="+mj-lt"/>
            </a:rPr>
            <a:t>Make sure emergency contacts listed on your form can drive and are available to pick up a child in under an hour if needed.</a:t>
          </a:r>
          <a:endParaRPr lang="en-US" sz="1400" dirty="0"/>
        </a:p>
      </dgm:t>
    </dgm:pt>
    <dgm:pt modelId="{E0B0F8AB-FAE3-9249-AB63-E07035268151}" type="parTrans" cxnId="{F351E206-E258-5242-8AC2-30DB4BCA844E}">
      <dgm:prSet/>
      <dgm:spPr/>
      <dgm:t>
        <a:bodyPr/>
        <a:lstStyle/>
        <a:p>
          <a:endParaRPr lang="en-US"/>
        </a:p>
      </dgm:t>
    </dgm:pt>
    <dgm:pt modelId="{9D3F5199-CECA-CA49-B44F-CE2E76BC857D}" type="sibTrans" cxnId="{F351E206-E258-5242-8AC2-30DB4BCA844E}">
      <dgm:prSet/>
      <dgm:spPr/>
      <dgm:t>
        <a:bodyPr/>
        <a:lstStyle/>
        <a:p>
          <a:endParaRPr lang="en-US"/>
        </a:p>
      </dgm:t>
    </dgm:pt>
    <dgm:pt modelId="{DDCCFB96-41A4-CA4C-83EB-5A114F8FF681}" type="pres">
      <dgm:prSet presAssocID="{23114EAF-0E42-BB4A-A84D-31D0EE9C5A5A}" presName="diagram" presStyleCnt="0">
        <dgm:presLayoutVars>
          <dgm:dir/>
          <dgm:resizeHandles val="exact"/>
        </dgm:presLayoutVars>
      </dgm:prSet>
      <dgm:spPr/>
    </dgm:pt>
    <dgm:pt modelId="{D2179675-1CC4-4E4B-B36C-DB916D6797D9}" type="pres">
      <dgm:prSet presAssocID="{76C554BE-0B62-874F-8962-92B56341A03E}" presName="node" presStyleLbl="node1" presStyleIdx="0" presStyleCnt="4" custScaleX="2000000" custScaleY="2000000">
        <dgm:presLayoutVars>
          <dgm:bulletEnabled val="1"/>
        </dgm:presLayoutVars>
      </dgm:prSet>
      <dgm:spPr/>
    </dgm:pt>
    <dgm:pt modelId="{3D3F2BA1-5C16-EE4F-8C57-C46D48505DF4}" type="pres">
      <dgm:prSet presAssocID="{B3C3E820-80E6-AE42-A5D8-9EE68F226F68}" presName="sibTrans" presStyleCnt="0"/>
      <dgm:spPr/>
    </dgm:pt>
    <dgm:pt modelId="{B03D9762-3E73-B24B-996F-819F0C290CE0}" type="pres">
      <dgm:prSet presAssocID="{0E5A3C56-71B6-104C-B84D-646C10B678C6}" presName="node" presStyleLbl="node1" presStyleIdx="1" presStyleCnt="4" custScaleX="2000000" custScaleY="2000000">
        <dgm:presLayoutVars>
          <dgm:bulletEnabled val="1"/>
        </dgm:presLayoutVars>
      </dgm:prSet>
      <dgm:spPr/>
    </dgm:pt>
    <dgm:pt modelId="{91F0D4BA-3CB1-164B-92DA-91A295FAA5D7}" type="pres">
      <dgm:prSet presAssocID="{703486C5-52F1-2A45-AB8F-54A4F5A2D67A}" presName="sibTrans" presStyleCnt="0"/>
      <dgm:spPr/>
    </dgm:pt>
    <dgm:pt modelId="{A3BC296B-6F21-7449-A1A6-EF652D569E4F}" type="pres">
      <dgm:prSet presAssocID="{9D95E942-B905-AB47-BC4D-3582E4FD5A07}" presName="node" presStyleLbl="node1" presStyleIdx="2" presStyleCnt="4" custScaleX="2000000" custScaleY="2000000">
        <dgm:presLayoutVars>
          <dgm:bulletEnabled val="1"/>
        </dgm:presLayoutVars>
      </dgm:prSet>
      <dgm:spPr/>
    </dgm:pt>
    <dgm:pt modelId="{33B3D055-6CC1-EE46-BF33-4CD23EBC1B27}" type="pres">
      <dgm:prSet presAssocID="{CD0FD5DC-C652-BD4F-876B-4C30C968978D}" presName="sibTrans" presStyleCnt="0"/>
      <dgm:spPr/>
    </dgm:pt>
    <dgm:pt modelId="{C5293781-1E04-F147-B1C3-27A39E9AB8B3}" type="pres">
      <dgm:prSet presAssocID="{BF078CE0-B07A-B04A-8340-8718D54CB246}" presName="node" presStyleLbl="node1" presStyleIdx="3" presStyleCnt="4" custScaleX="2000000" custScaleY="2000000">
        <dgm:presLayoutVars>
          <dgm:bulletEnabled val="1"/>
        </dgm:presLayoutVars>
      </dgm:prSet>
      <dgm:spPr/>
    </dgm:pt>
  </dgm:ptLst>
  <dgm:cxnLst>
    <dgm:cxn modelId="{F351E206-E258-5242-8AC2-30DB4BCA844E}" srcId="{23114EAF-0E42-BB4A-A84D-31D0EE9C5A5A}" destId="{BF078CE0-B07A-B04A-8340-8718D54CB246}" srcOrd="3" destOrd="0" parTransId="{E0B0F8AB-FAE3-9249-AB63-E07035268151}" sibTransId="{9D3F5199-CECA-CA49-B44F-CE2E76BC857D}"/>
    <dgm:cxn modelId="{1BBE2842-5598-E440-8070-D4B6F3CA5136}" type="presOf" srcId="{0E5A3C56-71B6-104C-B84D-646C10B678C6}" destId="{B03D9762-3E73-B24B-996F-819F0C290CE0}" srcOrd="0" destOrd="0" presId="urn:microsoft.com/office/officeart/2005/8/layout/default"/>
    <dgm:cxn modelId="{0683ED7E-BF16-814F-AC67-A698A85ABAE1}" type="presOf" srcId="{9D95E942-B905-AB47-BC4D-3582E4FD5A07}" destId="{A3BC296B-6F21-7449-A1A6-EF652D569E4F}" srcOrd="0" destOrd="0" presId="urn:microsoft.com/office/officeart/2005/8/layout/default"/>
    <dgm:cxn modelId="{C8C0628D-0EB9-894F-81E0-AA1CB69F6C88}" srcId="{23114EAF-0E42-BB4A-A84D-31D0EE9C5A5A}" destId="{0E5A3C56-71B6-104C-B84D-646C10B678C6}" srcOrd="1" destOrd="0" parTransId="{CDCA9DD8-9F93-D342-AA90-72DED792CDBB}" sibTransId="{703486C5-52F1-2A45-AB8F-54A4F5A2D67A}"/>
    <dgm:cxn modelId="{D23FAF8F-C014-F84F-A7AF-04A2762520FE}" srcId="{23114EAF-0E42-BB4A-A84D-31D0EE9C5A5A}" destId="{9D95E942-B905-AB47-BC4D-3582E4FD5A07}" srcOrd="2" destOrd="0" parTransId="{79D0A65E-AAA7-1A48-8596-6C9F43666D62}" sibTransId="{CD0FD5DC-C652-BD4F-876B-4C30C968978D}"/>
    <dgm:cxn modelId="{E9A8CEB3-E8D7-234B-A284-E5F8C98E0E2F}" type="presOf" srcId="{BF078CE0-B07A-B04A-8340-8718D54CB246}" destId="{C5293781-1E04-F147-B1C3-27A39E9AB8B3}" srcOrd="0" destOrd="0" presId="urn:microsoft.com/office/officeart/2005/8/layout/default"/>
    <dgm:cxn modelId="{545C65C6-F52E-B84B-9725-CE85532FCEE2}" srcId="{23114EAF-0E42-BB4A-A84D-31D0EE9C5A5A}" destId="{76C554BE-0B62-874F-8962-92B56341A03E}" srcOrd="0" destOrd="0" parTransId="{A957420D-0B6F-ED4F-9F27-A8DCFA5454DF}" sibTransId="{B3C3E820-80E6-AE42-A5D8-9EE68F226F68}"/>
    <dgm:cxn modelId="{BA9F5FF0-F813-794D-8F2A-4F4CF1FC79B2}" type="presOf" srcId="{23114EAF-0E42-BB4A-A84D-31D0EE9C5A5A}" destId="{DDCCFB96-41A4-CA4C-83EB-5A114F8FF681}" srcOrd="0" destOrd="0" presId="urn:microsoft.com/office/officeart/2005/8/layout/default"/>
    <dgm:cxn modelId="{A0F0B0F2-2784-6740-AA80-B3506D6D1BB7}" type="presOf" srcId="{76C554BE-0B62-874F-8962-92B56341A03E}" destId="{D2179675-1CC4-4E4B-B36C-DB916D6797D9}" srcOrd="0" destOrd="0" presId="urn:microsoft.com/office/officeart/2005/8/layout/default"/>
    <dgm:cxn modelId="{11B06EB4-8832-0945-A39B-34701A7DDC95}" type="presParOf" srcId="{DDCCFB96-41A4-CA4C-83EB-5A114F8FF681}" destId="{D2179675-1CC4-4E4B-B36C-DB916D6797D9}" srcOrd="0" destOrd="0" presId="urn:microsoft.com/office/officeart/2005/8/layout/default"/>
    <dgm:cxn modelId="{A35B514D-7708-D94F-B198-D3E7D7B76FC0}" type="presParOf" srcId="{DDCCFB96-41A4-CA4C-83EB-5A114F8FF681}" destId="{3D3F2BA1-5C16-EE4F-8C57-C46D48505DF4}" srcOrd="1" destOrd="0" presId="urn:microsoft.com/office/officeart/2005/8/layout/default"/>
    <dgm:cxn modelId="{F2332CBE-6479-A94F-AFB5-3B2D141B8067}" type="presParOf" srcId="{DDCCFB96-41A4-CA4C-83EB-5A114F8FF681}" destId="{B03D9762-3E73-B24B-996F-819F0C290CE0}" srcOrd="2" destOrd="0" presId="urn:microsoft.com/office/officeart/2005/8/layout/default"/>
    <dgm:cxn modelId="{7A7A5CEA-EBCA-304E-9242-897832DD10FF}" type="presParOf" srcId="{DDCCFB96-41A4-CA4C-83EB-5A114F8FF681}" destId="{91F0D4BA-3CB1-164B-92DA-91A295FAA5D7}" srcOrd="3" destOrd="0" presId="urn:microsoft.com/office/officeart/2005/8/layout/default"/>
    <dgm:cxn modelId="{03959307-42F7-5C46-B9BC-8BD504BF6157}" type="presParOf" srcId="{DDCCFB96-41A4-CA4C-83EB-5A114F8FF681}" destId="{A3BC296B-6F21-7449-A1A6-EF652D569E4F}" srcOrd="4" destOrd="0" presId="urn:microsoft.com/office/officeart/2005/8/layout/default"/>
    <dgm:cxn modelId="{144957FA-DC77-AA4F-8917-E76BF1893F63}" type="presParOf" srcId="{DDCCFB96-41A4-CA4C-83EB-5A114F8FF681}" destId="{33B3D055-6CC1-EE46-BF33-4CD23EBC1B27}" srcOrd="5" destOrd="0" presId="urn:microsoft.com/office/officeart/2005/8/layout/default"/>
    <dgm:cxn modelId="{48A337B4-B992-CB41-999A-DFDC0426F586}" type="presParOf" srcId="{DDCCFB96-41A4-CA4C-83EB-5A114F8FF681}" destId="{C5293781-1E04-F147-B1C3-27A39E9AB8B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3FE45-FB10-4ECA-8CE1-FE1FB4924838}">
      <dsp:nvSpPr>
        <dsp:cNvPr id="0" name=""/>
        <dsp:cNvSpPr/>
      </dsp:nvSpPr>
      <dsp:spPr>
        <a:xfrm>
          <a:off x="1438634" y="2055"/>
          <a:ext cx="2888530" cy="17331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Anna Cicciari</a:t>
          </a:r>
        </a:p>
        <a:p>
          <a:pPr marL="0" lvl="0" indent="0" algn="ctr" defTabSz="1244600">
            <a:lnSpc>
              <a:spcPct val="90000"/>
            </a:lnSpc>
            <a:spcBef>
              <a:spcPct val="0"/>
            </a:spcBef>
            <a:spcAft>
              <a:spcPct val="35000"/>
            </a:spcAft>
            <a:buNone/>
          </a:pPr>
          <a:r>
            <a:rPr lang="en-US" sz="2400" kern="1200" dirty="0">
              <a:solidFill>
                <a:schemeClr val="tx1"/>
              </a:solidFill>
            </a:rPr>
            <a:t> Syosset Principal</a:t>
          </a:r>
        </a:p>
      </dsp:txBody>
      <dsp:txXfrm>
        <a:off x="1438634" y="2055"/>
        <a:ext cx="2888530" cy="1733118"/>
      </dsp:txXfrm>
    </dsp:sp>
    <dsp:sp modelId="{4CA64737-0A30-4D7E-9731-BB288EFB2738}">
      <dsp:nvSpPr>
        <dsp:cNvPr id="0" name=""/>
        <dsp:cNvSpPr/>
      </dsp:nvSpPr>
      <dsp:spPr>
        <a:xfrm>
          <a:off x="1438634" y="2024026"/>
          <a:ext cx="2888530" cy="1733118"/>
        </a:xfrm>
        <a:prstGeom prst="rect">
          <a:avLst/>
        </a:prstGeom>
        <a:solidFill>
          <a:schemeClr val="accent3">
            <a:hueOff val="3108557"/>
            <a:satOff val="-45988"/>
            <a:lumOff val="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Stacey Trotti</a:t>
          </a:r>
        </a:p>
        <a:p>
          <a:pPr marL="0" lvl="0" indent="0" algn="ctr" defTabSz="1244600">
            <a:lnSpc>
              <a:spcPct val="90000"/>
            </a:lnSpc>
            <a:spcBef>
              <a:spcPct val="0"/>
            </a:spcBef>
            <a:spcAft>
              <a:spcPct val="35000"/>
            </a:spcAft>
            <a:buNone/>
          </a:pPr>
          <a:r>
            <a:rPr lang="en-US" sz="2400" kern="1200" dirty="0">
              <a:solidFill>
                <a:schemeClr val="tx1"/>
              </a:solidFill>
            </a:rPr>
            <a:t>Assistant Director of Family Services</a:t>
          </a:r>
        </a:p>
      </dsp:txBody>
      <dsp:txXfrm>
        <a:off x="1438634" y="2024026"/>
        <a:ext cx="2888530" cy="1733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78F06-A807-B84F-B67D-276074F01F56}">
      <dsp:nvSpPr>
        <dsp:cNvPr id="0" name=""/>
        <dsp:cNvSpPr/>
      </dsp:nvSpPr>
      <dsp:spPr>
        <a:xfrm>
          <a:off x="2204" y="81246"/>
          <a:ext cx="2149247" cy="518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Separation</a:t>
          </a:r>
        </a:p>
      </dsp:txBody>
      <dsp:txXfrm>
        <a:off x="2204" y="81246"/>
        <a:ext cx="2149247" cy="518400"/>
      </dsp:txXfrm>
    </dsp:sp>
    <dsp:sp modelId="{22E84C81-40C1-1F42-863E-073B80D5AC06}">
      <dsp:nvSpPr>
        <dsp:cNvPr id="0" name=""/>
        <dsp:cNvSpPr/>
      </dsp:nvSpPr>
      <dsp:spPr>
        <a:xfrm>
          <a:off x="2204" y="599646"/>
          <a:ext cx="2149247" cy="242109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Everyone is coming from a different place – some are new to our program –some are transitioning from EI – some from other programs.</a:t>
          </a:r>
        </a:p>
      </dsp:txBody>
      <dsp:txXfrm>
        <a:off x="2204" y="599646"/>
        <a:ext cx="2149247" cy="2421090"/>
      </dsp:txXfrm>
    </dsp:sp>
    <dsp:sp modelId="{C33156E2-595A-9F40-8CFE-9A1930753962}">
      <dsp:nvSpPr>
        <dsp:cNvPr id="0" name=""/>
        <dsp:cNvSpPr/>
      </dsp:nvSpPr>
      <dsp:spPr>
        <a:xfrm>
          <a:off x="2452347" y="81246"/>
          <a:ext cx="2149247" cy="518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Trust</a:t>
          </a:r>
        </a:p>
      </dsp:txBody>
      <dsp:txXfrm>
        <a:off x="2452347" y="81246"/>
        <a:ext cx="2149247" cy="518400"/>
      </dsp:txXfrm>
    </dsp:sp>
    <dsp:sp modelId="{F3028CBD-5AAD-D343-9D5D-34C305AC9D77}">
      <dsp:nvSpPr>
        <dsp:cNvPr id="0" name=""/>
        <dsp:cNvSpPr/>
      </dsp:nvSpPr>
      <dsp:spPr>
        <a:xfrm>
          <a:off x="2452347" y="599646"/>
          <a:ext cx="2149247" cy="242109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Building trust between students and teachers, and families and school.</a:t>
          </a:r>
        </a:p>
      </dsp:txBody>
      <dsp:txXfrm>
        <a:off x="2452347" y="599646"/>
        <a:ext cx="2149247" cy="2421090"/>
      </dsp:txXfrm>
    </dsp:sp>
    <dsp:sp modelId="{627EFEB1-43B7-DA4C-AAEA-AC57409ECAA9}">
      <dsp:nvSpPr>
        <dsp:cNvPr id="0" name=""/>
        <dsp:cNvSpPr/>
      </dsp:nvSpPr>
      <dsp:spPr>
        <a:xfrm>
          <a:off x="4902489" y="81246"/>
          <a:ext cx="2149247" cy="518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Adjustments</a:t>
          </a:r>
        </a:p>
      </dsp:txBody>
      <dsp:txXfrm>
        <a:off x="4902489" y="81246"/>
        <a:ext cx="2149247" cy="518400"/>
      </dsp:txXfrm>
    </dsp:sp>
    <dsp:sp modelId="{96490103-4BB5-384C-89EA-C6128B40DC43}">
      <dsp:nvSpPr>
        <dsp:cNvPr id="0" name=""/>
        <dsp:cNvSpPr/>
      </dsp:nvSpPr>
      <dsp:spPr>
        <a:xfrm>
          <a:off x="4902489" y="599646"/>
          <a:ext cx="2149247" cy="242109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New surroundings, new sounds, new voices, new toys, new expectations</a:t>
          </a:r>
        </a:p>
      </dsp:txBody>
      <dsp:txXfrm>
        <a:off x="4902489" y="599646"/>
        <a:ext cx="2149247" cy="2421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79675-1CC4-4E4B-B36C-DB916D6797D9}">
      <dsp:nvSpPr>
        <dsp:cNvPr id="0" name=""/>
        <dsp:cNvSpPr/>
      </dsp:nvSpPr>
      <dsp:spPr>
        <a:xfrm>
          <a:off x="342561" y="1621"/>
          <a:ext cx="3816136" cy="228968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ea typeface="+mj-lt"/>
              <a:cs typeface="+mj-lt"/>
            </a:rPr>
            <a:t>Monitor your child's symptoms at home.  If your child has a fever of 100. 4 or above, they will be sent home. Be proactive and take temperatures before leaving for school.</a:t>
          </a:r>
          <a:endParaRPr lang="en-US" sz="1400" kern="1200" dirty="0"/>
        </a:p>
      </dsp:txBody>
      <dsp:txXfrm>
        <a:off x="342561" y="1621"/>
        <a:ext cx="3816136" cy="2289682"/>
      </dsp:txXfrm>
    </dsp:sp>
    <dsp:sp modelId="{B03D9762-3E73-B24B-996F-819F0C290CE0}">
      <dsp:nvSpPr>
        <dsp:cNvPr id="0" name=""/>
        <dsp:cNvSpPr/>
      </dsp:nvSpPr>
      <dsp:spPr>
        <a:xfrm>
          <a:off x="4177779" y="1621"/>
          <a:ext cx="3816136" cy="2289682"/>
        </a:xfrm>
        <a:prstGeom prst="rect">
          <a:avLst/>
        </a:prstGeom>
        <a:solidFill>
          <a:schemeClr val="accent3">
            <a:hueOff val="1036186"/>
            <a:satOff val="-15329"/>
            <a:lumOff val="28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ea typeface="+mj-lt"/>
              <a:cs typeface="+mj-lt"/>
            </a:rPr>
            <a:t>Practice hand washing and using hand sanitizer at home.</a:t>
          </a:r>
          <a:br>
            <a:rPr lang="en-US" sz="1400" kern="1200" dirty="0">
              <a:latin typeface="+mj-lt"/>
              <a:ea typeface="+mj-lt"/>
              <a:cs typeface="+mj-lt"/>
            </a:rPr>
          </a:br>
          <a:endParaRPr lang="en-US" sz="1400" kern="1200" dirty="0"/>
        </a:p>
      </dsp:txBody>
      <dsp:txXfrm>
        <a:off x="4177779" y="1621"/>
        <a:ext cx="3816136" cy="2289682"/>
      </dsp:txXfrm>
    </dsp:sp>
    <dsp:sp modelId="{A3BC296B-6F21-7449-A1A6-EF652D569E4F}">
      <dsp:nvSpPr>
        <dsp:cNvPr id="0" name=""/>
        <dsp:cNvSpPr/>
      </dsp:nvSpPr>
      <dsp:spPr>
        <a:xfrm>
          <a:off x="342561" y="2310384"/>
          <a:ext cx="3816136" cy="2289682"/>
        </a:xfrm>
        <a:prstGeom prst="rect">
          <a:avLst/>
        </a:prstGeom>
        <a:solidFill>
          <a:schemeClr val="accent3">
            <a:hueOff val="2072372"/>
            <a:satOff val="-30659"/>
            <a:lumOff val="57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ea typeface="+mj-lt"/>
              <a:cs typeface="+mj-lt"/>
            </a:rPr>
            <a:t>Submit an </a:t>
          </a:r>
          <a:r>
            <a:rPr lang="en-US" sz="1400" b="0" kern="1200" dirty="0">
              <a:solidFill>
                <a:schemeClr val="tx1"/>
              </a:solidFill>
              <a:latin typeface="+mj-lt"/>
              <a:ea typeface="+mj-lt"/>
              <a:cs typeface="+mj-lt"/>
            </a:rPr>
            <a:t>Alert Now</a:t>
          </a:r>
          <a:r>
            <a:rPr lang="en-US" sz="1400" b="1" kern="1200" dirty="0">
              <a:solidFill>
                <a:schemeClr val="tx1"/>
              </a:solidFill>
              <a:latin typeface="+mj-lt"/>
              <a:ea typeface="+mj-lt"/>
              <a:cs typeface="+mj-lt"/>
            </a:rPr>
            <a:t> </a:t>
          </a:r>
          <a:r>
            <a:rPr lang="en-US" sz="1400" kern="1200" dirty="0">
              <a:latin typeface="+mj-lt"/>
              <a:ea typeface="+mj-lt"/>
              <a:cs typeface="+mj-lt"/>
            </a:rPr>
            <a:t>form before school starts. This will keep you up to date with emergency procedures.</a:t>
          </a:r>
          <a:endParaRPr lang="en-US" sz="1400" kern="1200" dirty="0"/>
        </a:p>
      </dsp:txBody>
      <dsp:txXfrm>
        <a:off x="342561" y="2310384"/>
        <a:ext cx="3816136" cy="2289682"/>
      </dsp:txXfrm>
    </dsp:sp>
    <dsp:sp modelId="{C5293781-1E04-F147-B1C3-27A39E9AB8B3}">
      <dsp:nvSpPr>
        <dsp:cNvPr id="0" name=""/>
        <dsp:cNvSpPr/>
      </dsp:nvSpPr>
      <dsp:spPr>
        <a:xfrm>
          <a:off x="4177779" y="2310384"/>
          <a:ext cx="3816136" cy="2289682"/>
        </a:xfrm>
        <a:prstGeom prst="rect">
          <a:avLst/>
        </a:prstGeom>
        <a:solidFill>
          <a:schemeClr val="accent3">
            <a:hueOff val="3108557"/>
            <a:satOff val="-45988"/>
            <a:lumOff val="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ea typeface="+mj-lt"/>
              <a:cs typeface="+mj-lt"/>
            </a:rPr>
            <a:t>Make sure emergency contacts listed on your form can drive and are available to pick up a child in under an hour if needed.</a:t>
          </a:r>
          <a:endParaRPr lang="en-US" sz="1400" kern="1200" dirty="0"/>
        </a:p>
      </dsp:txBody>
      <dsp:txXfrm>
        <a:off x="4177779" y="2310384"/>
        <a:ext cx="3816136" cy="22896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76C68EF-8374-407F-AD8C-262DE157B4DE}"/>
              </a:ext>
            </a:extLst>
          </p:cNvPr>
          <p:cNvSpPr>
            <a:spLocks noGrp="1" noChangeArrowheads="1"/>
          </p:cNvSpPr>
          <p:nvPr>
            <p:ph type="hdr" sz="quarter"/>
          </p:nvPr>
        </p:nvSpPr>
        <p:spPr bwMode="auto">
          <a:xfrm>
            <a:off x="2" y="2"/>
            <a:ext cx="3043343" cy="466486"/>
          </a:xfrm>
          <a:prstGeom prst="rect">
            <a:avLst/>
          </a:prstGeom>
          <a:noFill/>
          <a:ln>
            <a:noFill/>
          </a:ln>
          <a:effectLst/>
        </p:spPr>
        <p:txBody>
          <a:bodyPr vert="horz" wrap="square" lIns="92261" tIns="46130" rIns="92261" bIns="4613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7651" name="Rectangle 3">
            <a:extLst>
              <a:ext uri="{FF2B5EF4-FFF2-40B4-BE49-F238E27FC236}">
                <a16:creationId xmlns:a16="http://schemas.microsoft.com/office/drawing/2014/main" id="{BB375D94-A90D-4DC1-9B11-19875ED32666}"/>
              </a:ext>
            </a:extLst>
          </p:cNvPr>
          <p:cNvSpPr>
            <a:spLocks noGrp="1" noChangeArrowheads="1"/>
          </p:cNvSpPr>
          <p:nvPr>
            <p:ph type="dt" sz="quarter" idx="1"/>
          </p:nvPr>
        </p:nvSpPr>
        <p:spPr bwMode="auto">
          <a:xfrm>
            <a:off x="3978135" y="2"/>
            <a:ext cx="3043343" cy="466486"/>
          </a:xfrm>
          <a:prstGeom prst="rect">
            <a:avLst/>
          </a:prstGeom>
          <a:noFill/>
          <a:ln>
            <a:noFill/>
          </a:ln>
          <a:effectLst/>
        </p:spPr>
        <p:txBody>
          <a:bodyPr vert="horz" wrap="square" lIns="92261" tIns="46130" rIns="92261" bIns="4613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7652" name="Rectangle 4">
            <a:extLst>
              <a:ext uri="{FF2B5EF4-FFF2-40B4-BE49-F238E27FC236}">
                <a16:creationId xmlns:a16="http://schemas.microsoft.com/office/drawing/2014/main" id="{48DF0826-775A-4602-B8BF-461C0BC98EA1}"/>
              </a:ext>
            </a:extLst>
          </p:cNvPr>
          <p:cNvSpPr>
            <a:spLocks noGrp="1" noChangeArrowheads="1"/>
          </p:cNvSpPr>
          <p:nvPr>
            <p:ph type="ftr" sz="quarter" idx="2"/>
          </p:nvPr>
        </p:nvSpPr>
        <p:spPr bwMode="auto">
          <a:xfrm>
            <a:off x="2" y="8841029"/>
            <a:ext cx="3043343" cy="466486"/>
          </a:xfrm>
          <a:prstGeom prst="rect">
            <a:avLst/>
          </a:prstGeom>
          <a:noFill/>
          <a:ln>
            <a:noFill/>
          </a:ln>
          <a:effectLst/>
        </p:spPr>
        <p:txBody>
          <a:bodyPr vert="horz" wrap="square" lIns="92261" tIns="46130" rIns="92261" bIns="4613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7653" name="Rectangle 5">
            <a:extLst>
              <a:ext uri="{FF2B5EF4-FFF2-40B4-BE49-F238E27FC236}">
                <a16:creationId xmlns:a16="http://schemas.microsoft.com/office/drawing/2014/main" id="{BDEE57E5-424B-4D0D-BDAD-0E259D20F001}"/>
              </a:ext>
            </a:extLst>
          </p:cNvPr>
          <p:cNvSpPr>
            <a:spLocks noGrp="1" noChangeArrowheads="1"/>
          </p:cNvSpPr>
          <p:nvPr>
            <p:ph type="sldNum" sz="quarter" idx="3"/>
          </p:nvPr>
        </p:nvSpPr>
        <p:spPr bwMode="auto">
          <a:xfrm>
            <a:off x="3978135" y="8841029"/>
            <a:ext cx="3043343" cy="466486"/>
          </a:xfrm>
          <a:prstGeom prst="rect">
            <a:avLst/>
          </a:prstGeom>
          <a:noFill/>
          <a:ln>
            <a:noFill/>
          </a:ln>
          <a:effectLst/>
        </p:spPr>
        <p:txBody>
          <a:bodyPr vert="horz" wrap="square" lIns="92261" tIns="46130" rIns="92261" bIns="46130" numCol="1" anchor="b" anchorCtr="0" compatLnSpc="1">
            <a:prstTxWarp prst="textNoShape">
              <a:avLst/>
            </a:prstTxWarp>
          </a:bodyPr>
          <a:lstStyle>
            <a:lvl1pPr algn="r" eaLnBrk="1" hangingPunct="1">
              <a:defRPr sz="1200" smtClean="0"/>
            </a:lvl1pPr>
          </a:lstStyle>
          <a:p>
            <a:pPr>
              <a:defRPr/>
            </a:pPr>
            <a:fld id="{6697E61C-5BF4-45C3-8C55-C8FE79A9E93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6486"/>
          </a:xfrm>
          <a:prstGeom prst="rect">
            <a:avLst/>
          </a:prstGeom>
        </p:spPr>
        <p:txBody>
          <a:bodyPr vert="horz" lIns="92261" tIns="46130" rIns="92261" bIns="46130" rtlCol="0"/>
          <a:lstStyle>
            <a:lvl1pPr algn="l">
              <a:defRPr sz="1200"/>
            </a:lvl1pPr>
          </a:lstStyle>
          <a:p>
            <a:endParaRPr lang="en-US" dirty="0"/>
          </a:p>
        </p:txBody>
      </p:sp>
      <p:sp>
        <p:nvSpPr>
          <p:cNvPr id="3" name="Date Placeholder 2"/>
          <p:cNvSpPr>
            <a:spLocks noGrp="1"/>
          </p:cNvSpPr>
          <p:nvPr>
            <p:ph type="dt" idx="1"/>
          </p:nvPr>
        </p:nvSpPr>
        <p:spPr>
          <a:xfrm>
            <a:off x="3978135" y="2"/>
            <a:ext cx="3043343" cy="466486"/>
          </a:xfrm>
          <a:prstGeom prst="rect">
            <a:avLst/>
          </a:prstGeom>
        </p:spPr>
        <p:txBody>
          <a:bodyPr vert="horz" lIns="92261" tIns="46130" rIns="92261" bIns="46130" rtlCol="0"/>
          <a:lstStyle>
            <a:lvl1pPr algn="r">
              <a:defRPr sz="1200"/>
            </a:lvl1pPr>
          </a:lstStyle>
          <a:p>
            <a:fld id="{B28E2246-31B2-4282-8435-5E325E9E8F81}" type="datetimeFigureOut">
              <a:rPr lang="en-US"/>
              <a:t>7/30/2024</a:t>
            </a:fld>
            <a:endParaRPr lang="en-US" dirty="0"/>
          </a:p>
        </p:txBody>
      </p:sp>
      <p:sp>
        <p:nvSpPr>
          <p:cNvPr id="4" name="Slide Image Placeholder 3"/>
          <p:cNvSpPr>
            <a:spLocks noGrp="1" noRot="1" noChangeAspect="1"/>
          </p:cNvSpPr>
          <p:nvPr>
            <p:ph type="sldImg" idx="2"/>
          </p:nvPr>
        </p:nvSpPr>
        <p:spPr>
          <a:xfrm>
            <a:off x="1417638" y="1163638"/>
            <a:ext cx="4187825" cy="3140075"/>
          </a:xfrm>
          <a:prstGeom prst="rect">
            <a:avLst/>
          </a:prstGeom>
          <a:noFill/>
          <a:ln w="12700">
            <a:solidFill>
              <a:prstClr val="black"/>
            </a:solidFill>
          </a:ln>
        </p:spPr>
        <p:txBody>
          <a:bodyPr vert="horz" lIns="92261" tIns="46130" rIns="92261" bIns="46130" rtlCol="0" anchor="ctr"/>
          <a:lstStyle/>
          <a:p>
            <a:endParaRPr lang="en-US" dirty="0"/>
          </a:p>
        </p:txBody>
      </p:sp>
      <p:sp>
        <p:nvSpPr>
          <p:cNvPr id="5" name="Notes Placeholder 4"/>
          <p:cNvSpPr>
            <a:spLocks noGrp="1"/>
          </p:cNvSpPr>
          <p:nvPr>
            <p:ph type="body" sz="quarter" idx="3"/>
          </p:nvPr>
        </p:nvSpPr>
        <p:spPr>
          <a:xfrm>
            <a:off x="702311" y="4479223"/>
            <a:ext cx="5618480" cy="3666834"/>
          </a:xfrm>
          <a:prstGeom prst="rect">
            <a:avLst/>
          </a:prstGeom>
        </p:spPr>
        <p:txBody>
          <a:bodyPr vert="horz" lIns="92261" tIns="46130" rIns="92261" bIns="461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616"/>
            <a:ext cx="3043343" cy="466486"/>
          </a:xfrm>
          <a:prstGeom prst="rect">
            <a:avLst/>
          </a:prstGeom>
        </p:spPr>
        <p:txBody>
          <a:bodyPr vert="horz" lIns="92261" tIns="46130" rIns="92261" bIns="4613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5" y="8842616"/>
            <a:ext cx="3043343" cy="466486"/>
          </a:xfrm>
          <a:prstGeom prst="rect">
            <a:avLst/>
          </a:prstGeom>
        </p:spPr>
        <p:txBody>
          <a:bodyPr vert="horz" lIns="92261" tIns="46130" rIns="92261" bIns="46130" rtlCol="0" anchor="b"/>
          <a:lstStyle>
            <a:lvl1pPr algn="r">
              <a:defRPr sz="1200"/>
            </a:lvl1pPr>
          </a:lstStyle>
          <a:p>
            <a:fld id="{58FCD9AF-CA69-4AA1-A9A2-8F21A1DB6819}" type="slidenum">
              <a:rPr lang="en-US"/>
              <a:t>‹#›</a:t>
            </a:fld>
            <a:endParaRPr lang="en-US" dirty="0"/>
          </a:p>
        </p:txBody>
      </p:sp>
    </p:spTree>
    <p:extLst>
      <p:ext uri="{BB962C8B-B14F-4D97-AF65-F5344CB8AC3E}">
        <p14:creationId xmlns:p14="http://schemas.microsoft.com/office/powerpoint/2010/main" val="325914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FCD9AF-CA69-4AA1-A9A2-8F21A1DB6819}" type="slidenum">
              <a:rPr lang="en-US" smtClean="0"/>
              <a:t>1</a:t>
            </a:fld>
            <a:endParaRPr lang="en-US" dirty="0"/>
          </a:p>
        </p:txBody>
      </p:sp>
    </p:spTree>
    <p:extLst>
      <p:ext uri="{BB962C8B-B14F-4D97-AF65-F5344CB8AC3E}">
        <p14:creationId xmlns:p14="http://schemas.microsoft.com/office/powerpoint/2010/main" val="3769684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a:t>
            </a:r>
          </a:p>
        </p:txBody>
      </p:sp>
      <p:sp>
        <p:nvSpPr>
          <p:cNvPr id="4" name="Slide Number Placeholder 3"/>
          <p:cNvSpPr>
            <a:spLocks noGrp="1"/>
          </p:cNvSpPr>
          <p:nvPr>
            <p:ph type="sldNum" sz="quarter" idx="5"/>
          </p:nvPr>
        </p:nvSpPr>
        <p:spPr/>
        <p:txBody>
          <a:bodyPr/>
          <a:lstStyle/>
          <a:p>
            <a:fld id="{58FCD9AF-CA69-4AA1-A9A2-8F21A1DB6819}" type="slidenum">
              <a:rPr lang="en-US" smtClean="0"/>
              <a:t>10</a:t>
            </a:fld>
            <a:endParaRPr lang="en-US" dirty="0"/>
          </a:p>
        </p:txBody>
      </p:sp>
    </p:spTree>
    <p:extLst>
      <p:ext uri="{BB962C8B-B14F-4D97-AF65-F5344CB8AC3E}">
        <p14:creationId xmlns:p14="http://schemas.microsoft.com/office/powerpoint/2010/main" val="202173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a:t>
            </a:r>
          </a:p>
        </p:txBody>
      </p:sp>
      <p:sp>
        <p:nvSpPr>
          <p:cNvPr id="4" name="Slide Number Placeholder 3"/>
          <p:cNvSpPr>
            <a:spLocks noGrp="1"/>
          </p:cNvSpPr>
          <p:nvPr>
            <p:ph type="sldNum" sz="quarter" idx="5"/>
          </p:nvPr>
        </p:nvSpPr>
        <p:spPr/>
        <p:txBody>
          <a:bodyPr/>
          <a:lstStyle/>
          <a:p>
            <a:fld id="{58FCD9AF-CA69-4AA1-A9A2-8F21A1DB6819}" type="slidenum">
              <a:rPr lang="en-US" smtClean="0"/>
              <a:t>11</a:t>
            </a:fld>
            <a:endParaRPr lang="en-US" dirty="0"/>
          </a:p>
        </p:txBody>
      </p:sp>
    </p:spTree>
    <p:extLst>
      <p:ext uri="{BB962C8B-B14F-4D97-AF65-F5344CB8AC3E}">
        <p14:creationId xmlns:p14="http://schemas.microsoft.com/office/powerpoint/2010/main" val="223705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Anna</a:t>
            </a:r>
          </a:p>
          <a:p>
            <a:r>
              <a:rPr lang="en-US" dirty="0">
                <a:cs typeface="Calibri"/>
              </a:rPr>
              <a:t>ITT for ABA classes</a:t>
            </a:r>
          </a:p>
          <a:p>
            <a:endParaRPr lang="en-US" dirty="0">
              <a:cs typeface="Calibri"/>
            </a:endParaRPr>
          </a:p>
        </p:txBody>
      </p:sp>
      <p:sp>
        <p:nvSpPr>
          <p:cNvPr id="4" name="Slide Number Placeholder 3"/>
          <p:cNvSpPr>
            <a:spLocks noGrp="1"/>
          </p:cNvSpPr>
          <p:nvPr>
            <p:ph type="sldNum" sz="quarter" idx="5"/>
          </p:nvPr>
        </p:nvSpPr>
        <p:spPr/>
        <p:txBody>
          <a:bodyPr/>
          <a:lstStyle/>
          <a:p>
            <a:fld id="{58FCD9AF-CA69-4AA1-A9A2-8F21A1DB6819}" type="slidenum">
              <a:rPr lang="en-US"/>
              <a:t>12</a:t>
            </a:fld>
            <a:endParaRPr lang="en-US" dirty="0"/>
          </a:p>
        </p:txBody>
      </p:sp>
    </p:spTree>
    <p:extLst>
      <p:ext uri="{BB962C8B-B14F-4D97-AF65-F5344CB8AC3E}">
        <p14:creationId xmlns:p14="http://schemas.microsoft.com/office/powerpoint/2010/main" val="2606513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611">
              <a:defRPr/>
            </a:pPr>
            <a:r>
              <a:rPr lang="en-US" dirty="0"/>
              <a:t>Stacey</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defTabSz="922611">
              <a:defRP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8FCD9AF-CA69-4AA1-A9A2-8F21A1DB6819}" type="slidenum">
              <a:rPr lang="en-US" smtClean="0"/>
              <a:t>13</a:t>
            </a:fld>
            <a:endParaRPr lang="en-US" dirty="0"/>
          </a:p>
        </p:txBody>
      </p:sp>
    </p:spTree>
    <p:extLst>
      <p:ext uri="{BB962C8B-B14F-4D97-AF65-F5344CB8AC3E}">
        <p14:creationId xmlns:p14="http://schemas.microsoft.com/office/powerpoint/2010/main" val="1057082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5"/>
          </p:nvPr>
        </p:nvSpPr>
        <p:spPr/>
        <p:txBody>
          <a:bodyPr/>
          <a:lstStyle/>
          <a:p>
            <a:fld id="{58FCD9AF-CA69-4AA1-A9A2-8F21A1DB6819}" type="slidenum">
              <a:rPr lang="en-US" smtClean="0"/>
              <a:t>14</a:t>
            </a:fld>
            <a:endParaRPr lang="en-US" dirty="0"/>
          </a:p>
        </p:txBody>
      </p:sp>
    </p:spTree>
    <p:extLst>
      <p:ext uri="{BB962C8B-B14F-4D97-AF65-F5344CB8AC3E}">
        <p14:creationId xmlns:p14="http://schemas.microsoft.com/office/powerpoint/2010/main" val="120189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5"/>
          </p:nvPr>
        </p:nvSpPr>
        <p:spPr/>
        <p:txBody>
          <a:bodyPr/>
          <a:lstStyle/>
          <a:p>
            <a:fld id="{58FCD9AF-CA69-4AA1-A9A2-8F21A1DB6819}" type="slidenum">
              <a:rPr lang="en-US" smtClean="0"/>
              <a:t>15</a:t>
            </a:fld>
            <a:endParaRPr lang="en-US" dirty="0"/>
          </a:p>
        </p:txBody>
      </p:sp>
    </p:spTree>
    <p:extLst>
      <p:ext uri="{BB962C8B-B14F-4D97-AF65-F5344CB8AC3E}">
        <p14:creationId xmlns:p14="http://schemas.microsoft.com/office/powerpoint/2010/main" val="2913420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p:txBody>
      </p:sp>
      <p:sp>
        <p:nvSpPr>
          <p:cNvPr id="4" name="Slide Number Placeholder 3"/>
          <p:cNvSpPr>
            <a:spLocks noGrp="1"/>
          </p:cNvSpPr>
          <p:nvPr>
            <p:ph type="sldNum" sz="quarter" idx="5"/>
          </p:nvPr>
        </p:nvSpPr>
        <p:spPr/>
        <p:txBody>
          <a:bodyPr/>
          <a:lstStyle/>
          <a:p>
            <a:fld id="{58FCD9AF-CA69-4AA1-A9A2-8F21A1DB6819}" type="slidenum">
              <a:rPr lang="en-US" smtClean="0"/>
              <a:t>16</a:t>
            </a:fld>
            <a:endParaRPr lang="en-US" dirty="0"/>
          </a:p>
        </p:txBody>
      </p:sp>
    </p:spTree>
    <p:extLst>
      <p:ext uri="{BB962C8B-B14F-4D97-AF65-F5344CB8AC3E}">
        <p14:creationId xmlns:p14="http://schemas.microsoft.com/office/powerpoint/2010/main" val="73562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5"/>
          </p:nvPr>
        </p:nvSpPr>
        <p:spPr/>
        <p:txBody>
          <a:bodyPr/>
          <a:lstStyle/>
          <a:p>
            <a:fld id="{58FCD9AF-CA69-4AA1-A9A2-8F21A1DB6819}" type="slidenum">
              <a:rPr lang="en-US" smtClean="0"/>
              <a:t>17</a:t>
            </a:fld>
            <a:endParaRPr lang="en-US" dirty="0"/>
          </a:p>
        </p:txBody>
      </p:sp>
    </p:spTree>
    <p:extLst>
      <p:ext uri="{BB962C8B-B14F-4D97-AF65-F5344CB8AC3E}">
        <p14:creationId xmlns:p14="http://schemas.microsoft.com/office/powerpoint/2010/main" val="3131650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611">
              <a:defRPr/>
            </a:pPr>
            <a:r>
              <a:rPr lang="en-US" dirty="0">
                <a:solidFill>
                  <a:schemeClr val="tx1"/>
                </a:solidFill>
              </a:rPr>
              <a:t>Stacey</a:t>
            </a:r>
          </a:p>
          <a:p>
            <a:pPr>
              <a:defRPr/>
            </a:pPr>
            <a:endParaRPr lang="en-US" dirty="0">
              <a:solidFill>
                <a:schemeClr val="tx1"/>
              </a:solidFill>
            </a:endParaRPr>
          </a:p>
          <a:p>
            <a:pPr>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58FCD9AF-CA69-4AA1-A9A2-8F21A1DB6819}" type="slidenum">
              <a:rPr lang="en-US" smtClean="0"/>
              <a:t>18</a:t>
            </a:fld>
            <a:endParaRPr lang="en-US" dirty="0"/>
          </a:p>
        </p:txBody>
      </p:sp>
    </p:spTree>
    <p:extLst>
      <p:ext uri="{BB962C8B-B14F-4D97-AF65-F5344CB8AC3E}">
        <p14:creationId xmlns:p14="http://schemas.microsoft.com/office/powerpoint/2010/main" val="879731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Anna</a:t>
            </a:r>
          </a:p>
        </p:txBody>
      </p:sp>
      <p:sp>
        <p:nvSpPr>
          <p:cNvPr id="4" name="Slide Number Placeholder 3"/>
          <p:cNvSpPr>
            <a:spLocks noGrp="1"/>
          </p:cNvSpPr>
          <p:nvPr>
            <p:ph type="sldNum" sz="quarter" idx="5"/>
          </p:nvPr>
        </p:nvSpPr>
        <p:spPr/>
        <p:txBody>
          <a:bodyPr/>
          <a:lstStyle/>
          <a:p>
            <a:fld id="{58FCD9AF-CA69-4AA1-A9A2-8F21A1DB6819}" type="slidenum">
              <a:rPr lang="en-US"/>
              <a:t>19</a:t>
            </a:fld>
            <a:endParaRPr lang="en-US" dirty="0"/>
          </a:p>
        </p:txBody>
      </p:sp>
    </p:spTree>
    <p:extLst>
      <p:ext uri="{BB962C8B-B14F-4D97-AF65-F5344CB8AC3E}">
        <p14:creationId xmlns:p14="http://schemas.microsoft.com/office/powerpoint/2010/main" val="232909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FCD9AF-CA69-4AA1-A9A2-8F21A1DB6819}" type="slidenum">
              <a:rPr lang="en-US" smtClean="0"/>
              <a:t>2</a:t>
            </a:fld>
            <a:endParaRPr lang="en-US" dirty="0"/>
          </a:p>
        </p:txBody>
      </p:sp>
    </p:spTree>
    <p:extLst>
      <p:ext uri="{BB962C8B-B14F-4D97-AF65-F5344CB8AC3E}">
        <p14:creationId xmlns:p14="http://schemas.microsoft.com/office/powerpoint/2010/main" val="1241251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5"/>
          </p:nvPr>
        </p:nvSpPr>
        <p:spPr/>
        <p:txBody>
          <a:bodyPr/>
          <a:lstStyle/>
          <a:p>
            <a:fld id="{58FCD9AF-CA69-4AA1-A9A2-8F21A1DB6819}" type="slidenum">
              <a:rPr lang="en-US" smtClean="0"/>
              <a:t>20</a:t>
            </a:fld>
            <a:endParaRPr lang="en-US" dirty="0"/>
          </a:p>
        </p:txBody>
      </p:sp>
    </p:spTree>
    <p:extLst>
      <p:ext uri="{BB962C8B-B14F-4D97-AF65-F5344CB8AC3E}">
        <p14:creationId xmlns:p14="http://schemas.microsoft.com/office/powerpoint/2010/main" val="2577368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5"/>
          </p:nvPr>
        </p:nvSpPr>
        <p:spPr/>
        <p:txBody>
          <a:bodyPr/>
          <a:lstStyle/>
          <a:p>
            <a:fld id="{58FCD9AF-CA69-4AA1-A9A2-8F21A1DB6819}" type="slidenum">
              <a:rPr lang="en-US" smtClean="0"/>
              <a:t>21</a:t>
            </a:fld>
            <a:endParaRPr lang="en-US" dirty="0"/>
          </a:p>
        </p:txBody>
      </p:sp>
    </p:spTree>
    <p:extLst>
      <p:ext uri="{BB962C8B-B14F-4D97-AF65-F5344CB8AC3E}">
        <p14:creationId xmlns:p14="http://schemas.microsoft.com/office/powerpoint/2010/main" val="1258166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p:txBody>
      </p:sp>
      <p:sp>
        <p:nvSpPr>
          <p:cNvPr id="4" name="Slide Number Placeholder 3"/>
          <p:cNvSpPr>
            <a:spLocks noGrp="1"/>
          </p:cNvSpPr>
          <p:nvPr>
            <p:ph type="sldNum" sz="quarter" idx="5"/>
          </p:nvPr>
        </p:nvSpPr>
        <p:spPr/>
        <p:txBody>
          <a:bodyPr/>
          <a:lstStyle/>
          <a:p>
            <a:fld id="{58FCD9AF-CA69-4AA1-A9A2-8F21A1DB6819}" type="slidenum">
              <a:rPr lang="en-US" smtClean="0"/>
              <a:t>22</a:t>
            </a:fld>
            <a:endParaRPr lang="en-US" dirty="0"/>
          </a:p>
        </p:txBody>
      </p:sp>
    </p:spTree>
    <p:extLst>
      <p:ext uri="{BB962C8B-B14F-4D97-AF65-F5344CB8AC3E}">
        <p14:creationId xmlns:p14="http://schemas.microsoft.com/office/powerpoint/2010/main" val="3449900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p:txBody>
      </p:sp>
      <p:sp>
        <p:nvSpPr>
          <p:cNvPr id="4" name="Slide Number Placeholder 3"/>
          <p:cNvSpPr>
            <a:spLocks noGrp="1"/>
          </p:cNvSpPr>
          <p:nvPr>
            <p:ph type="sldNum" sz="quarter" idx="5"/>
          </p:nvPr>
        </p:nvSpPr>
        <p:spPr/>
        <p:txBody>
          <a:bodyPr/>
          <a:lstStyle/>
          <a:p>
            <a:fld id="{58FCD9AF-CA69-4AA1-A9A2-8F21A1DB6819}" type="slidenum">
              <a:rPr lang="en-US" smtClean="0"/>
              <a:t>23</a:t>
            </a:fld>
            <a:endParaRPr lang="en-US" dirty="0"/>
          </a:p>
        </p:txBody>
      </p:sp>
    </p:spTree>
    <p:extLst>
      <p:ext uri="{BB962C8B-B14F-4D97-AF65-F5344CB8AC3E}">
        <p14:creationId xmlns:p14="http://schemas.microsoft.com/office/powerpoint/2010/main" val="3403688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Anna</a:t>
            </a:r>
          </a:p>
        </p:txBody>
      </p:sp>
      <p:sp>
        <p:nvSpPr>
          <p:cNvPr id="4" name="Slide Number Placeholder 3"/>
          <p:cNvSpPr>
            <a:spLocks noGrp="1"/>
          </p:cNvSpPr>
          <p:nvPr>
            <p:ph type="sldNum" sz="quarter" idx="5"/>
          </p:nvPr>
        </p:nvSpPr>
        <p:spPr/>
        <p:txBody>
          <a:bodyPr/>
          <a:lstStyle/>
          <a:p>
            <a:fld id="{58FCD9AF-CA69-4AA1-A9A2-8F21A1DB6819}" type="slidenum">
              <a:rPr lang="en-US"/>
              <a:t>24</a:t>
            </a:fld>
            <a:endParaRPr lang="en-US" dirty="0"/>
          </a:p>
        </p:txBody>
      </p:sp>
    </p:spTree>
    <p:extLst>
      <p:ext uri="{BB962C8B-B14F-4D97-AF65-F5344CB8AC3E}">
        <p14:creationId xmlns:p14="http://schemas.microsoft.com/office/powerpoint/2010/main" val="2444210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5"/>
          </p:nvPr>
        </p:nvSpPr>
        <p:spPr/>
        <p:txBody>
          <a:bodyPr/>
          <a:lstStyle/>
          <a:p>
            <a:fld id="{58FCD9AF-CA69-4AA1-A9A2-8F21A1DB6819}" type="slidenum">
              <a:rPr lang="en-US" smtClean="0"/>
              <a:t>25</a:t>
            </a:fld>
            <a:endParaRPr lang="en-US" dirty="0"/>
          </a:p>
        </p:txBody>
      </p:sp>
    </p:spTree>
    <p:extLst>
      <p:ext uri="{BB962C8B-B14F-4D97-AF65-F5344CB8AC3E}">
        <p14:creationId xmlns:p14="http://schemas.microsoft.com/office/powerpoint/2010/main" val="974032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5"/>
          </p:nvPr>
        </p:nvSpPr>
        <p:spPr/>
        <p:txBody>
          <a:bodyPr/>
          <a:lstStyle/>
          <a:p>
            <a:fld id="{58FCD9AF-CA69-4AA1-A9A2-8F21A1DB6819}" type="slidenum">
              <a:rPr lang="en-US" smtClean="0"/>
              <a:t>26</a:t>
            </a:fld>
            <a:endParaRPr lang="en-US" dirty="0"/>
          </a:p>
        </p:txBody>
      </p:sp>
    </p:spTree>
    <p:extLst>
      <p:ext uri="{BB962C8B-B14F-4D97-AF65-F5344CB8AC3E}">
        <p14:creationId xmlns:p14="http://schemas.microsoft.com/office/powerpoint/2010/main" val="1087755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5"/>
          </p:nvPr>
        </p:nvSpPr>
        <p:spPr/>
        <p:txBody>
          <a:bodyPr/>
          <a:lstStyle/>
          <a:p>
            <a:fld id="{58FCD9AF-CA69-4AA1-A9A2-8F21A1DB6819}" type="slidenum">
              <a:rPr lang="en-US" smtClean="0"/>
              <a:t>27</a:t>
            </a:fld>
            <a:endParaRPr lang="en-US" dirty="0"/>
          </a:p>
        </p:txBody>
      </p:sp>
    </p:spTree>
    <p:extLst>
      <p:ext uri="{BB962C8B-B14F-4D97-AF65-F5344CB8AC3E}">
        <p14:creationId xmlns:p14="http://schemas.microsoft.com/office/powerpoint/2010/main" val="6799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p:txBody>
      </p:sp>
      <p:sp>
        <p:nvSpPr>
          <p:cNvPr id="4" name="Slide Number Placeholder 3"/>
          <p:cNvSpPr>
            <a:spLocks noGrp="1"/>
          </p:cNvSpPr>
          <p:nvPr>
            <p:ph type="sldNum" sz="quarter" idx="5"/>
          </p:nvPr>
        </p:nvSpPr>
        <p:spPr/>
        <p:txBody>
          <a:bodyPr/>
          <a:lstStyle/>
          <a:p>
            <a:fld id="{58FCD9AF-CA69-4AA1-A9A2-8F21A1DB6819}" type="slidenum">
              <a:rPr lang="en-US" smtClean="0"/>
              <a:t>28</a:t>
            </a:fld>
            <a:endParaRPr lang="en-US" dirty="0"/>
          </a:p>
        </p:txBody>
      </p:sp>
    </p:spTree>
    <p:extLst>
      <p:ext uri="{BB962C8B-B14F-4D97-AF65-F5344CB8AC3E}">
        <p14:creationId xmlns:p14="http://schemas.microsoft.com/office/powerpoint/2010/main" val="72326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FCD9AF-CA69-4AA1-A9A2-8F21A1DB6819}" type="slidenum">
              <a:rPr lang="en-US" smtClean="0"/>
              <a:t>3</a:t>
            </a:fld>
            <a:endParaRPr lang="en-US" dirty="0"/>
          </a:p>
        </p:txBody>
      </p:sp>
    </p:spTree>
    <p:extLst>
      <p:ext uri="{BB962C8B-B14F-4D97-AF65-F5344CB8AC3E}">
        <p14:creationId xmlns:p14="http://schemas.microsoft.com/office/powerpoint/2010/main" val="33133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5"/>
          </p:nvPr>
        </p:nvSpPr>
        <p:spPr/>
        <p:txBody>
          <a:bodyPr/>
          <a:lstStyle/>
          <a:p>
            <a:fld id="{58FCD9AF-CA69-4AA1-A9A2-8F21A1DB6819}" type="slidenum">
              <a:rPr lang="en-US" smtClean="0"/>
              <a:t>4</a:t>
            </a:fld>
            <a:endParaRPr lang="en-US" dirty="0"/>
          </a:p>
        </p:txBody>
      </p:sp>
    </p:spTree>
    <p:extLst>
      <p:ext uri="{BB962C8B-B14F-4D97-AF65-F5344CB8AC3E}">
        <p14:creationId xmlns:p14="http://schemas.microsoft.com/office/powerpoint/2010/main" val="75321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5"/>
          </p:nvPr>
        </p:nvSpPr>
        <p:spPr/>
        <p:txBody>
          <a:bodyPr/>
          <a:lstStyle/>
          <a:p>
            <a:fld id="{58FCD9AF-CA69-4AA1-A9A2-8F21A1DB6819}" type="slidenum">
              <a:rPr lang="en-US" smtClean="0"/>
              <a:t>5</a:t>
            </a:fld>
            <a:endParaRPr lang="en-US" dirty="0"/>
          </a:p>
        </p:txBody>
      </p:sp>
    </p:spTree>
    <p:extLst>
      <p:ext uri="{BB962C8B-B14F-4D97-AF65-F5344CB8AC3E}">
        <p14:creationId xmlns:p14="http://schemas.microsoft.com/office/powerpoint/2010/main" val="54885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5"/>
          </p:nvPr>
        </p:nvSpPr>
        <p:spPr/>
        <p:txBody>
          <a:bodyPr/>
          <a:lstStyle/>
          <a:p>
            <a:fld id="{58FCD9AF-CA69-4AA1-A9A2-8F21A1DB6819}" type="slidenum">
              <a:rPr lang="en-US" smtClean="0"/>
              <a:t>6</a:t>
            </a:fld>
            <a:endParaRPr lang="en-US" dirty="0"/>
          </a:p>
        </p:txBody>
      </p:sp>
    </p:spTree>
    <p:extLst>
      <p:ext uri="{BB962C8B-B14F-4D97-AF65-F5344CB8AC3E}">
        <p14:creationId xmlns:p14="http://schemas.microsoft.com/office/powerpoint/2010/main" val="3417898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5"/>
          </p:nvPr>
        </p:nvSpPr>
        <p:spPr/>
        <p:txBody>
          <a:bodyPr/>
          <a:lstStyle/>
          <a:p>
            <a:fld id="{58FCD9AF-CA69-4AA1-A9A2-8F21A1DB6819}" type="slidenum">
              <a:rPr lang="en-US" smtClean="0"/>
              <a:t>7</a:t>
            </a:fld>
            <a:endParaRPr lang="en-US" dirty="0"/>
          </a:p>
        </p:txBody>
      </p:sp>
    </p:spTree>
    <p:extLst>
      <p:ext uri="{BB962C8B-B14F-4D97-AF65-F5344CB8AC3E}">
        <p14:creationId xmlns:p14="http://schemas.microsoft.com/office/powerpoint/2010/main" val="3949641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p:txBody>
      </p:sp>
      <p:sp>
        <p:nvSpPr>
          <p:cNvPr id="4" name="Slide Number Placeholder 3"/>
          <p:cNvSpPr>
            <a:spLocks noGrp="1"/>
          </p:cNvSpPr>
          <p:nvPr>
            <p:ph type="sldNum" sz="quarter" idx="5"/>
          </p:nvPr>
        </p:nvSpPr>
        <p:spPr/>
        <p:txBody>
          <a:bodyPr/>
          <a:lstStyle/>
          <a:p>
            <a:fld id="{58FCD9AF-CA69-4AA1-A9A2-8F21A1DB6819}" type="slidenum">
              <a:rPr lang="en-US" smtClean="0"/>
              <a:t>8</a:t>
            </a:fld>
            <a:endParaRPr lang="en-US" dirty="0"/>
          </a:p>
        </p:txBody>
      </p:sp>
    </p:spTree>
    <p:extLst>
      <p:ext uri="{BB962C8B-B14F-4D97-AF65-F5344CB8AC3E}">
        <p14:creationId xmlns:p14="http://schemas.microsoft.com/office/powerpoint/2010/main" val="172326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a:p>
            <a:endParaRPr lang="en-US" dirty="0"/>
          </a:p>
        </p:txBody>
      </p:sp>
      <p:sp>
        <p:nvSpPr>
          <p:cNvPr id="4" name="Slide Number Placeholder 3"/>
          <p:cNvSpPr>
            <a:spLocks noGrp="1"/>
          </p:cNvSpPr>
          <p:nvPr>
            <p:ph type="sldNum" sz="quarter" idx="5"/>
          </p:nvPr>
        </p:nvSpPr>
        <p:spPr/>
        <p:txBody>
          <a:bodyPr/>
          <a:lstStyle/>
          <a:p>
            <a:fld id="{58FCD9AF-CA69-4AA1-A9A2-8F21A1DB6819}" type="slidenum">
              <a:rPr lang="en-US" smtClean="0"/>
              <a:t>9</a:t>
            </a:fld>
            <a:endParaRPr lang="en-US" dirty="0"/>
          </a:p>
        </p:txBody>
      </p:sp>
    </p:spTree>
    <p:extLst>
      <p:ext uri="{BB962C8B-B14F-4D97-AF65-F5344CB8AC3E}">
        <p14:creationId xmlns:p14="http://schemas.microsoft.com/office/powerpoint/2010/main" val="17458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B895877-FA88-4C5B-A6B7-1735F218A182}" type="slidenum">
              <a:rPr lang="en-US" altLang="en-US" smtClean="0"/>
              <a:pPr>
                <a:defRPr/>
              </a:pPr>
              <a:t>‹#›</a:t>
            </a:fld>
            <a:endParaRPr lang="en-US" altLang="en-US" dirty="0"/>
          </a:p>
        </p:txBody>
      </p:sp>
    </p:spTree>
    <p:extLst>
      <p:ext uri="{BB962C8B-B14F-4D97-AF65-F5344CB8AC3E}">
        <p14:creationId xmlns:p14="http://schemas.microsoft.com/office/powerpoint/2010/main" val="23586825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3B996C1-50C8-490D-A5B7-66F5BDC68C83}" type="slidenum">
              <a:rPr lang="en-US" altLang="en-US" smtClean="0"/>
              <a:pPr>
                <a:defRPr/>
              </a:pPr>
              <a:t>‹#›</a:t>
            </a:fld>
            <a:endParaRPr lang="en-US" altLang="en-US" dirty="0"/>
          </a:p>
        </p:txBody>
      </p:sp>
    </p:spTree>
    <p:extLst>
      <p:ext uri="{BB962C8B-B14F-4D97-AF65-F5344CB8AC3E}">
        <p14:creationId xmlns:p14="http://schemas.microsoft.com/office/powerpoint/2010/main" val="21960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A59BBA2-F2E0-4BCF-867D-181E4E2EDF13}" type="slidenum">
              <a:rPr lang="en-US" altLang="en-US" smtClean="0"/>
              <a:pPr>
                <a:defRPr/>
              </a:pPr>
              <a:t>‹#›</a:t>
            </a:fld>
            <a:endParaRPr lang="en-US" altLang="en-US" dirty="0"/>
          </a:p>
        </p:txBody>
      </p:sp>
    </p:spTree>
    <p:extLst>
      <p:ext uri="{BB962C8B-B14F-4D97-AF65-F5344CB8AC3E}">
        <p14:creationId xmlns:p14="http://schemas.microsoft.com/office/powerpoint/2010/main" val="360658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C8C579D-0411-4753-A6F3-743FA2FB9B13}" type="slidenum">
              <a:rPr lang="en-US" altLang="en-US" smtClean="0"/>
              <a:pPr>
                <a:defRPr/>
              </a:pPr>
              <a:t>‹#›</a:t>
            </a:fld>
            <a:endParaRPr lang="en-US" altLang="en-US" dirty="0"/>
          </a:p>
        </p:txBody>
      </p:sp>
    </p:spTree>
    <p:extLst>
      <p:ext uri="{BB962C8B-B14F-4D97-AF65-F5344CB8AC3E}">
        <p14:creationId xmlns:p14="http://schemas.microsoft.com/office/powerpoint/2010/main" val="139378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3F37C38-0531-479E-8855-64D3AC0A2951}" type="slidenum">
              <a:rPr lang="en-US" altLang="en-US" smtClean="0"/>
              <a:pPr>
                <a:defRPr/>
              </a:pPr>
              <a:t>‹#›</a:t>
            </a:fld>
            <a:endParaRPr lang="en-US" altLang="en-US" dirty="0"/>
          </a:p>
        </p:txBody>
      </p:sp>
    </p:spTree>
    <p:extLst>
      <p:ext uri="{BB962C8B-B14F-4D97-AF65-F5344CB8AC3E}">
        <p14:creationId xmlns:p14="http://schemas.microsoft.com/office/powerpoint/2010/main" val="19918873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a:defRPr/>
            </a:pPr>
            <a:endParaRPr lang="en-US" dirty="0"/>
          </a:p>
        </p:txBody>
      </p:sp>
      <p:sp>
        <p:nvSpPr>
          <p:cNvPr id="9" name="Footer Placeholder 8"/>
          <p:cNvSpPr>
            <a:spLocks noGrp="1"/>
          </p:cNvSpPr>
          <p:nvPr>
            <p:ph type="ftr" sz="quarter" idx="11"/>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AA21C569-1C61-4BFE-AE42-D9D1FF0037B5}" type="slidenum">
              <a:rPr lang="en-US" altLang="en-US" smtClean="0"/>
              <a:pPr>
                <a:defRPr/>
              </a:pPr>
              <a:t>‹#›</a:t>
            </a:fld>
            <a:endParaRPr lang="en-US" altLang="en-US" dirty="0"/>
          </a:p>
        </p:txBody>
      </p:sp>
    </p:spTree>
    <p:extLst>
      <p:ext uri="{BB962C8B-B14F-4D97-AF65-F5344CB8AC3E}">
        <p14:creationId xmlns:p14="http://schemas.microsoft.com/office/powerpoint/2010/main" val="32371207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0B00A2D-CF38-48C5-AC4F-693FF9360E0B}" type="slidenum">
              <a:rPr lang="en-US" altLang="en-US" smtClean="0"/>
              <a:pPr>
                <a:defRPr/>
              </a:pPr>
              <a:t>‹#›</a:t>
            </a:fld>
            <a:endParaRPr lang="en-US" alt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573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C469C75-5C3C-4098-81EE-948108E0D29C}" type="slidenum">
              <a:rPr lang="en-US" altLang="en-US" smtClean="0"/>
              <a:pPr>
                <a:defRPr/>
              </a:pPr>
              <a:t>‹#›</a:t>
            </a:fld>
            <a:endParaRPr lang="en-US" altLang="en-US" dirty="0"/>
          </a:p>
        </p:txBody>
      </p:sp>
    </p:spTree>
    <p:extLst>
      <p:ext uri="{BB962C8B-B14F-4D97-AF65-F5344CB8AC3E}">
        <p14:creationId xmlns:p14="http://schemas.microsoft.com/office/powerpoint/2010/main" val="409404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0F184E3-5E73-4B04-B2FD-ED04912724F7}" type="slidenum">
              <a:rPr lang="en-US" altLang="en-US" smtClean="0"/>
              <a:pPr>
                <a:defRPr/>
              </a:pPr>
              <a:t>‹#›</a:t>
            </a:fld>
            <a:endParaRPr lang="en-US" altLang="en-US" dirty="0"/>
          </a:p>
        </p:txBody>
      </p:sp>
    </p:spTree>
    <p:extLst>
      <p:ext uri="{BB962C8B-B14F-4D97-AF65-F5344CB8AC3E}">
        <p14:creationId xmlns:p14="http://schemas.microsoft.com/office/powerpoint/2010/main" val="290353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n-US" dirty="0"/>
          </a:p>
        </p:txBody>
      </p:sp>
      <p:sp>
        <p:nvSpPr>
          <p:cNvPr id="11" name="Slide Number Placeholder 10"/>
          <p:cNvSpPr>
            <a:spLocks noGrp="1"/>
          </p:cNvSpPr>
          <p:nvPr>
            <p:ph type="sldNum" sz="quarter" idx="12"/>
          </p:nvPr>
        </p:nvSpPr>
        <p:spPr/>
        <p:txBody>
          <a:bodyPr/>
          <a:lstStyle/>
          <a:p>
            <a:pPr>
              <a:defRPr/>
            </a:pPr>
            <a:fld id="{7D52239A-939D-491B-A6C7-E6A3E98CDA3B}" type="slidenum">
              <a:rPr lang="en-US" altLang="en-US" smtClean="0"/>
              <a:pPr>
                <a:defRPr/>
              </a:pPr>
              <a:t>‹#›</a:t>
            </a:fld>
            <a:endParaRPr lang="en-US" altLang="en-US" dirty="0"/>
          </a:p>
        </p:txBody>
      </p:sp>
    </p:spTree>
    <p:extLst>
      <p:ext uri="{BB962C8B-B14F-4D97-AF65-F5344CB8AC3E}">
        <p14:creationId xmlns:p14="http://schemas.microsoft.com/office/powerpoint/2010/main" val="254061571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en-US" dirty="0"/>
          </a:p>
        </p:txBody>
      </p:sp>
      <p:sp>
        <p:nvSpPr>
          <p:cNvPr id="10" name="Slide Number Placeholder 9"/>
          <p:cNvSpPr>
            <a:spLocks noGrp="1"/>
          </p:cNvSpPr>
          <p:nvPr>
            <p:ph type="sldNum" sz="quarter" idx="12"/>
          </p:nvPr>
        </p:nvSpPr>
        <p:spPr/>
        <p:txBody>
          <a:bodyPr/>
          <a:lstStyle/>
          <a:p>
            <a:pPr>
              <a:defRPr/>
            </a:pPr>
            <a:fld id="{621A8542-E8C9-415E-B2D1-F65CD413101F}" type="slidenum">
              <a:rPr lang="en-US" altLang="en-US" smtClean="0"/>
              <a:pPr>
                <a:defRPr/>
              </a:pPr>
              <a:t>‹#›</a:t>
            </a:fld>
            <a:endParaRPr lang="en-US" altLang="en-US" dirty="0"/>
          </a:p>
        </p:txBody>
      </p:sp>
    </p:spTree>
    <p:extLst>
      <p:ext uri="{BB962C8B-B14F-4D97-AF65-F5344CB8AC3E}">
        <p14:creationId xmlns:p14="http://schemas.microsoft.com/office/powerpoint/2010/main" val="372028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A0B00A2D-CF38-48C5-AC4F-693FF9360E0B}" type="slidenum">
              <a:rPr lang="en-US" altLang="en-US" smtClean="0"/>
              <a:pPr>
                <a:defRPr/>
              </a:pPr>
              <a:t>‹#›</a:t>
            </a:fld>
            <a:endParaRPr lang="en-US" altLang="en-US" dirty="0"/>
          </a:p>
        </p:txBody>
      </p:sp>
    </p:spTree>
    <p:extLst>
      <p:ext uri="{BB962C8B-B14F-4D97-AF65-F5344CB8AC3E}">
        <p14:creationId xmlns:p14="http://schemas.microsoft.com/office/powerpoint/2010/main" val="334823309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hyperlink" Target="mailto:llibrizzi@vclc.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hyperlink" Target="mailto:aschnorr@vclc.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mailto:acicciari@vclc.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strotti@vclc.or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skennedy@vclc.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D8A96D4-5906-4090-85AC-7CADA87FD48A}"/>
              </a:ext>
            </a:extLst>
          </p:cNvPr>
          <p:cNvSpPr>
            <a:spLocks noGrp="1" noChangeArrowheads="1"/>
          </p:cNvSpPr>
          <p:nvPr>
            <p:ph type="ctrTitle"/>
          </p:nvPr>
        </p:nvSpPr>
        <p:spPr/>
        <p:txBody>
          <a:bodyPr>
            <a:normAutofit fontScale="90000"/>
          </a:bodyPr>
          <a:lstStyle/>
          <a:p>
            <a:pPr eaLnBrk="1" fontAlgn="auto" hangingPunct="1">
              <a:spcAft>
                <a:spcPts val="0"/>
              </a:spcAft>
              <a:defRPr/>
            </a:pPr>
            <a:r>
              <a:rPr lang="en-US" altLang="en-US" sz="2800" dirty="0"/>
              <a:t>Variety Child Learning Center</a:t>
            </a:r>
            <a:br>
              <a:rPr lang="en-US" altLang="en-US" sz="2800" dirty="0"/>
            </a:br>
            <a:r>
              <a:rPr lang="en-US" altLang="en-US" sz="2800" dirty="0"/>
              <a:t>Parent Orientation </a:t>
            </a:r>
            <a:br>
              <a:rPr lang="en-US" altLang="en-US" sz="4000" dirty="0"/>
            </a:br>
            <a:r>
              <a:rPr lang="en-US" altLang="en-US" sz="4000" dirty="0"/>
              <a:t>2024-2025</a:t>
            </a:r>
          </a:p>
        </p:txBody>
      </p:sp>
      <p:pic>
        <p:nvPicPr>
          <p:cNvPr id="7172" name="Picture 1">
            <a:extLst>
              <a:ext uri="{FF2B5EF4-FFF2-40B4-BE49-F238E27FC236}">
                <a16:creationId xmlns:a16="http://schemas.microsoft.com/office/drawing/2014/main" id="{936A33BC-719D-4954-B98F-6B04A7AE86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4791178"/>
            <a:ext cx="35560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a:extLst>
              <a:ext uri="{FF2B5EF4-FFF2-40B4-BE49-F238E27FC236}">
                <a16:creationId xmlns:a16="http://schemas.microsoft.com/office/drawing/2014/main" id="{D20C1FCC-A512-4790-B2A2-FC2303870A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8291" y="4791178"/>
            <a:ext cx="2646726" cy="171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a:extLst>
              <a:ext uri="{FF2B5EF4-FFF2-40B4-BE49-F238E27FC236}">
                <a16:creationId xmlns:a16="http://schemas.microsoft.com/office/drawing/2014/main" id="{327469B4-533D-4DFA-A37B-D913613E112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983" y="4791179"/>
            <a:ext cx="2670523"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4A84C8B-5416-40E7-808D-E5DBD3BF1F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7612" y="108185"/>
            <a:ext cx="4268776" cy="21524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6DA6D-6BEA-43A2-A32D-160BB798D6B6}"/>
              </a:ext>
            </a:extLst>
          </p:cNvPr>
          <p:cNvSpPr>
            <a:spLocks noGrp="1"/>
          </p:cNvSpPr>
          <p:nvPr>
            <p:ph type="title"/>
          </p:nvPr>
        </p:nvSpPr>
        <p:spPr/>
        <p:txBody>
          <a:bodyPr/>
          <a:lstStyle/>
          <a:p>
            <a:r>
              <a:rPr lang="en-US" dirty="0"/>
              <a:t>Health and Medical </a:t>
            </a:r>
          </a:p>
        </p:txBody>
      </p:sp>
      <p:sp>
        <p:nvSpPr>
          <p:cNvPr id="3" name="Content Placeholder 2">
            <a:extLst>
              <a:ext uri="{FF2B5EF4-FFF2-40B4-BE49-F238E27FC236}">
                <a16:creationId xmlns:a16="http://schemas.microsoft.com/office/drawing/2014/main" id="{3E6C8783-82D1-4B8E-9F32-C77FD537266D}"/>
              </a:ext>
            </a:extLst>
          </p:cNvPr>
          <p:cNvSpPr>
            <a:spLocks noGrp="1"/>
          </p:cNvSpPr>
          <p:nvPr>
            <p:ph idx="1"/>
          </p:nvPr>
        </p:nvSpPr>
        <p:spPr>
          <a:xfrm>
            <a:off x="546683" y="2475216"/>
            <a:ext cx="8277652" cy="3759329"/>
          </a:xfrm>
        </p:spPr>
        <p:txBody>
          <a:bodyPr>
            <a:normAutofit/>
          </a:bodyPr>
          <a:lstStyle/>
          <a:p>
            <a:pPr marL="0" indent="0">
              <a:buNone/>
            </a:pPr>
            <a:endParaRPr lang="en-US" sz="500" dirty="0"/>
          </a:p>
          <a:p>
            <a:pPr marL="0" indent="0">
              <a:buNone/>
            </a:pPr>
            <a:r>
              <a:rPr lang="en-US" dirty="0"/>
              <a:t>According to NYSDOH/NYSED children who have a temperature of 100.4 or greater</a:t>
            </a:r>
            <a:r>
              <a:rPr lang="en-US" b="1" dirty="0"/>
              <a:t> must stay</a:t>
            </a:r>
            <a:r>
              <a:rPr lang="en-US" dirty="0"/>
              <a:t> </a:t>
            </a:r>
            <a:r>
              <a:rPr lang="en-US" b="1" dirty="0"/>
              <a:t>home</a:t>
            </a:r>
            <a:r>
              <a:rPr lang="en-US" dirty="0"/>
              <a:t> from school.  If sent home from school with a fever, child must stay home until fever free without the use of fever reducers for at least 24 hours.</a:t>
            </a:r>
          </a:p>
          <a:p>
            <a:pPr marL="0" indent="0">
              <a:buNone/>
            </a:pPr>
            <a:endParaRPr lang="en-US" sz="500" dirty="0"/>
          </a:p>
          <a:p>
            <a:pPr marL="0" indent="0">
              <a:buNone/>
            </a:pPr>
            <a:r>
              <a:rPr lang="en-US" dirty="0">
                <a:solidFill>
                  <a:schemeClr val="accent3"/>
                </a:solidFill>
              </a:rPr>
              <a:t>Pick-up protocol:  </a:t>
            </a:r>
            <a:r>
              <a:rPr lang="en-US" dirty="0">
                <a:solidFill>
                  <a:schemeClr val="tx1"/>
                </a:solidFill>
              </a:rPr>
              <a:t>Y</a:t>
            </a:r>
            <a:r>
              <a:rPr lang="en-US" dirty="0"/>
              <a:t>ou must be able to come pick up your child within an hour of being called. If you are unable, someone on your emergency contact list must be available to pick up your child in a timely manner.</a:t>
            </a:r>
          </a:p>
        </p:txBody>
      </p:sp>
    </p:spTree>
    <p:extLst>
      <p:ext uri="{BB962C8B-B14F-4D97-AF65-F5344CB8AC3E}">
        <p14:creationId xmlns:p14="http://schemas.microsoft.com/office/powerpoint/2010/main" val="271334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4F4D-80E5-FF46-A0F8-AFAEFC68F1CC}"/>
              </a:ext>
            </a:extLst>
          </p:cNvPr>
          <p:cNvSpPr>
            <a:spLocks noGrp="1"/>
          </p:cNvSpPr>
          <p:nvPr>
            <p:ph type="title"/>
          </p:nvPr>
        </p:nvSpPr>
        <p:spPr>
          <a:xfrm>
            <a:off x="1496291" y="771896"/>
            <a:ext cx="6047509" cy="1381516"/>
          </a:xfrm>
        </p:spPr>
        <p:txBody>
          <a:bodyPr>
            <a:normAutofit fontScale="90000"/>
          </a:bodyPr>
          <a:lstStyle/>
          <a:p>
            <a:r>
              <a:rPr lang="en-US" dirty="0"/>
              <a:t>What can families do to support health and safety in the school environment?</a:t>
            </a:r>
          </a:p>
        </p:txBody>
      </p:sp>
      <p:graphicFrame>
        <p:nvGraphicFramePr>
          <p:cNvPr id="4" name="Diagram 3">
            <a:extLst>
              <a:ext uri="{FF2B5EF4-FFF2-40B4-BE49-F238E27FC236}">
                <a16:creationId xmlns:a16="http://schemas.microsoft.com/office/drawing/2014/main" id="{25A907DE-6058-D44B-B6E5-2689B0C4D9D2}"/>
              </a:ext>
            </a:extLst>
          </p:cNvPr>
          <p:cNvGraphicFramePr/>
          <p:nvPr>
            <p:extLst>
              <p:ext uri="{D42A27DB-BD31-4B8C-83A1-F6EECF244321}">
                <p14:modId xmlns:p14="http://schemas.microsoft.com/office/powerpoint/2010/main" val="2882765325"/>
              </p:ext>
            </p:extLst>
          </p:nvPr>
        </p:nvGraphicFramePr>
        <p:xfrm>
          <a:off x="543461" y="2153412"/>
          <a:ext cx="8336478" cy="4601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439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a:extLst>
              <a:ext uri="{FF2B5EF4-FFF2-40B4-BE49-F238E27FC236}">
                <a16:creationId xmlns:a16="http://schemas.microsoft.com/office/drawing/2014/main" id="{A4AC9426-06CC-447B-9E1D-01634EC2C39A}"/>
              </a:ext>
            </a:extLst>
          </p:cNvPr>
          <p:cNvSpPr>
            <a:spLocks noGrp="1"/>
          </p:cNvSpPr>
          <p:nvPr>
            <p:ph type="title"/>
          </p:nvPr>
        </p:nvSpPr>
        <p:spPr/>
        <p:txBody>
          <a:bodyPr/>
          <a:lstStyle/>
          <a:p>
            <a:pPr eaLnBrk="1" fontAlgn="auto" hangingPunct="1">
              <a:spcAft>
                <a:spcPts val="0"/>
              </a:spcAft>
              <a:defRPr/>
            </a:pPr>
            <a:r>
              <a:rPr lang="en-US" altLang="en-US" dirty="0"/>
              <a:t>What does a school day look like?</a:t>
            </a:r>
          </a:p>
        </p:txBody>
      </p:sp>
      <p:sp>
        <p:nvSpPr>
          <p:cNvPr id="3" name="Content Placeholder 2">
            <a:extLst>
              <a:ext uri="{FF2B5EF4-FFF2-40B4-BE49-F238E27FC236}">
                <a16:creationId xmlns:a16="http://schemas.microsoft.com/office/drawing/2014/main" id="{50D4AAC0-2D5F-4CD1-B5A4-396F302CD838}"/>
              </a:ext>
            </a:extLst>
          </p:cNvPr>
          <p:cNvSpPr>
            <a:spLocks noGrp="1"/>
          </p:cNvSpPr>
          <p:nvPr>
            <p:ph idx="1"/>
          </p:nvPr>
        </p:nvSpPr>
        <p:spPr>
          <a:xfrm>
            <a:off x="579582" y="2638045"/>
            <a:ext cx="7873423" cy="3101983"/>
          </a:xfrm>
        </p:spPr>
        <p:txBody>
          <a:bodyPr rtlCol="0">
            <a:normAutofit fontScale="92500" lnSpcReduction="20000"/>
          </a:bodyPr>
          <a:lstStyle/>
          <a:p>
            <a:pPr>
              <a:defRPr/>
            </a:pPr>
            <a:r>
              <a:rPr lang="en-US" dirty="0">
                <a:solidFill>
                  <a:schemeClr val="tx1"/>
                </a:solidFill>
              </a:rPr>
              <a:t>Structured Play / Activity Centers</a:t>
            </a:r>
          </a:p>
          <a:p>
            <a:pPr>
              <a:defRPr/>
            </a:pPr>
            <a:r>
              <a:rPr lang="en-US" dirty="0">
                <a:solidFill>
                  <a:schemeClr val="tx1"/>
                </a:solidFill>
              </a:rPr>
              <a:t>Circle</a:t>
            </a:r>
          </a:p>
          <a:p>
            <a:pPr>
              <a:defRPr/>
            </a:pPr>
            <a:r>
              <a:rPr lang="en-US" dirty="0">
                <a:solidFill>
                  <a:schemeClr val="tx1"/>
                </a:solidFill>
              </a:rPr>
              <a:t>Movement</a:t>
            </a:r>
          </a:p>
          <a:p>
            <a:pPr>
              <a:defRPr/>
            </a:pPr>
            <a:r>
              <a:rPr lang="en-US" dirty="0">
                <a:solidFill>
                  <a:schemeClr val="tx1"/>
                </a:solidFill>
              </a:rPr>
              <a:t>Learning Times</a:t>
            </a:r>
          </a:p>
          <a:p>
            <a:pPr>
              <a:defRPr/>
            </a:pPr>
            <a:r>
              <a:rPr lang="en-US" dirty="0">
                <a:solidFill>
                  <a:schemeClr val="tx1"/>
                </a:solidFill>
              </a:rPr>
              <a:t>Breakfast/Snack/Lunch</a:t>
            </a:r>
          </a:p>
          <a:p>
            <a:pPr>
              <a:defRPr/>
            </a:pPr>
            <a:r>
              <a:rPr lang="en-US" dirty="0">
                <a:solidFill>
                  <a:schemeClr val="tx1"/>
                </a:solidFill>
              </a:rPr>
              <a:t>Art/Sensory</a:t>
            </a:r>
          </a:p>
          <a:p>
            <a:pPr>
              <a:defRPr/>
            </a:pPr>
            <a:r>
              <a:rPr lang="en-US" dirty="0">
                <a:solidFill>
                  <a:schemeClr val="tx1"/>
                </a:solidFill>
              </a:rPr>
              <a:t>Gross Motor – Outdoor Play /Gym Time </a:t>
            </a:r>
          </a:p>
          <a:p>
            <a:pPr>
              <a:defRPr/>
            </a:pPr>
            <a:r>
              <a:rPr lang="en-US" dirty="0">
                <a:solidFill>
                  <a:schemeClr val="tx1"/>
                </a:solidFill>
              </a:rPr>
              <a:t>Specials- Dance/Movement Therapy, Music Therapy, </a:t>
            </a:r>
          </a:p>
          <a:p>
            <a:pPr marL="0" indent="0">
              <a:buNone/>
              <a:defRPr/>
            </a:pPr>
            <a:r>
              <a:rPr lang="en-US" dirty="0">
                <a:solidFill>
                  <a:schemeClr val="tx1"/>
                </a:solidFill>
              </a:rPr>
              <a:t>	Art Therapy, Computers</a:t>
            </a:r>
          </a:p>
          <a:p>
            <a:pPr marL="0" indent="0" eaLnBrk="1" fontAlgn="auto" hangingPunct="1">
              <a:spcAft>
                <a:spcPts val="0"/>
              </a:spcAft>
              <a:buFont typeface="Symbol" panose="05050102010706020507" pitchFamily="18" charset="2"/>
              <a:buNone/>
              <a:defRPr/>
            </a:pPr>
            <a:endParaRPr lang="en-US" dirty="0">
              <a:solidFill>
                <a:schemeClr val="tx1">
                  <a:lumMod val="65000"/>
                  <a:lumOff val="35000"/>
                </a:schemeClr>
              </a:solidFill>
            </a:endParaRPr>
          </a:p>
          <a:p>
            <a:pPr marL="0" indent="0" eaLnBrk="1" fontAlgn="auto" hangingPunct="1">
              <a:spcAft>
                <a:spcPts val="0"/>
              </a:spcAft>
              <a:buNone/>
              <a:defRPr/>
            </a:pPr>
            <a:endParaRPr lang="en-US" dirty="0">
              <a:solidFill>
                <a:schemeClr val="tx1">
                  <a:lumMod val="65000"/>
                  <a:lumOff val="35000"/>
                </a:schemeClr>
              </a:solidFill>
            </a:endParaRPr>
          </a:p>
          <a:p>
            <a:pPr marL="0" indent="0" eaLnBrk="1" fontAlgn="auto" hangingPunct="1">
              <a:spcAft>
                <a:spcPts val="0"/>
              </a:spcAft>
              <a:buFont typeface="Symbol" panose="05050102010706020507" pitchFamily="18" charset="2"/>
              <a:buNone/>
              <a:defRPr/>
            </a:pPr>
            <a:endParaRPr lang="en-US" dirty="0">
              <a:solidFill>
                <a:schemeClr val="tx1">
                  <a:lumMod val="65000"/>
                  <a:lumOff val="35000"/>
                </a:schemeClr>
              </a:solidFill>
            </a:endParaRPr>
          </a:p>
          <a:p>
            <a:pPr marL="0" indent="0" eaLnBrk="1" fontAlgn="auto" hangingPunct="1">
              <a:spcAft>
                <a:spcPts val="0"/>
              </a:spcAft>
              <a:buFont typeface="Symbol" panose="05050102010706020507" pitchFamily="18" charset="2"/>
              <a:buNone/>
              <a:defRPr/>
            </a:pPr>
            <a:endParaRPr lang="en-US" dirty="0">
              <a:solidFill>
                <a:schemeClr val="tx1">
                  <a:lumMod val="65000"/>
                  <a:lumOff val="35000"/>
                </a:schemeClr>
              </a:solidFill>
            </a:endParaRPr>
          </a:p>
          <a:p>
            <a:pPr marL="0" indent="0" eaLnBrk="1" fontAlgn="auto" hangingPunct="1">
              <a:spcAft>
                <a:spcPts val="0"/>
              </a:spcAft>
              <a:buFont typeface="Symbol" panose="05050102010706020507" pitchFamily="18" charset="2"/>
              <a:buNone/>
              <a:defRPr/>
            </a:pP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id="{D2A326B1-0295-5440-B2DE-61BD196B4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800" y="2470512"/>
            <a:ext cx="2558348" cy="38917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021F-D8C1-C2FC-D3EA-D04D1868BB9E}"/>
              </a:ext>
            </a:extLst>
          </p:cNvPr>
          <p:cNvSpPr>
            <a:spLocks noGrp="1"/>
          </p:cNvSpPr>
          <p:nvPr>
            <p:ph type="title"/>
          </p:nvPr>
        </p:nvSpPr>
        <p:spPr>
          <a:xfrm>
            <a:off x="1345475" y="195943"/>
            <a:ext cx="6204856" cy="757645"/>
          </a:xfrm>
        </p:spPr>
        <p:txBody>
          <a:bodyPr>
            <a:normAutofit fontScale="90000"/>
          </a:bodyPr>
          <a:lstStyle/>
          <a:p>
            <a:br>
              <a:rPr lang="en-US" dirty="0"/>
            </a:br>
            <a:r>
              <a:rPr lang="en-US" dirty="0"/>
              <a:t>Related services</a:t>
            </a:r>
            <a:br>
              <a:rPr lang="en-US" dirty="0"/>
            </a:br>
            <a:endParaRPr lang="en-US" dirty="0"/>
          </a:p>
        </p:txBody>
      </p:sp>
      <p:sp>
        <p:nvSpPr>
          <p:cNvPr id="3" name="Content Placeholder 2">
            <a:extLst>
              <a:ext uri="{FF2B5EF4-FFF2-40B4-BE49-F238E27FC236}">
                <a16:creationId xmlns:a16="http://schemas.microsoft.com/office/drawing/2014/main" id="{279CD8F5-8123-7EFB-D6F9-7DF7E56A801F}"/>
              </a:ext>
            </a:extLst>
          </p:cNvPr>
          <p:cNvSpPr>
            <a:spLocks noGrp="1"/>
          </p:cNvSpPr>
          <p:nvPr>
            <p:ph idx="1"/>
          </p:nvPr>
        </p:nvSpPr>
        <p:spPr>
          <a:xfrm>
            <a:off x="352696" y="1084216"/>
            <a:ext cx="8791304" cy="5773784"/>
          </a:xfrm>
        </p:spPr>
        <p:txBody>
          <a:bodyPr>
            <a:normAutofit fontScale="92500" lnSpcReduction="10000"/>
          </a:bodyPr>
          <a:lstStyle/>
          <a:p>
            <a:pPr marL="0" indent="0">
              <a:buNone/>
            </a:pPr>
            <a:r>
              <a:rPr lang="en-US" dirty="0"/>
              <a:t>    </a:t>
            </a:r>
          </a:p>
          <a:p>
            <a:r>
              <a:rPr lang="en-US" b="1" dirty="0"/>
              <a:t>Occupational Therapy</a:t>
            </a:r>
            <a:r>
              <a:rPr lang="en-US" dirty="0"/>
              <a:t>: </a:t>
            </a:r>
            <a:r>
              <a:rPr lang="en-US" b="0" i="0" dirty="0">
                <a:solidFill>
                  <a:srgbClr val="000000"/>
                </a:solidFill>
                <a:effectLst/>
              </a:rPr>
              <a:t>School based OT’s focus on helping a child reach their full potential to participate in their “occupation” (being a student). Benefits of OT include </a:t>
            </a:r>
            <a:r>
              <a:rPr lang="en-US" b="0" i="0" dirty="0">
                <a:solidFill>
                  <a:srgbClr val="333333"/>
                </a:solidFill>
                <a:cs typeface="Times New Roman" panose="02020603050405020304" pitchFamily="18" charset="0"/>
              </a:rPr>
              <a:t>i</a:t>
            </a:r>
            <a:r>
              <a:rPr lang="en-US" dirty="0">
                <a:solidFill>
                  <a:srgbClr val="333333"/>
                </a:solidFill>
                <a:effectLst/>
                <a:ea typeface="Calibri" panose="020F0502020204030204" pitchFamily="34" charset="0"/>
                <a:cs typeface="Times New Roman" panose="02020603050405020304" pitchFamily="18" charset="0"/>
              </a:rPr>
              <a:t>mproving fine-motor skills, visual perception, eye-</a:t>
            </a:r>
            <a:r>
              <a:rPr lang="en-US" dirty="0">
                <a:solidFill>
                  <a:srgbClr val="333333"/>
                </a:solidFill>
                <a:ea typeface="Calibri" panose="020F0502020204030204" pitchFamily="34" charset="0"/>
                <a:cs typeface="Times New Roman" panose="02020603050405020304" pitchFamily="18" charset="0"/>
              </a:rPr>
              <a:t>hand coordination, body awareness, </a:t>
            </a:r>
            <a:r>
              <a:rPr lang="en-US" dirty="0">
                <a:solidFill>
                  <a:srgbClr val="333333"/>
                </a:solidFill>
                <a:effectLst/>
                <a:ea typeface="Calibri" panose="020F0502020204030204" pitchFamily="34" charset="0"/>
                <a:cs typeface="Times New Roman" panose="02020603050405020304" pitchFamily="18" charset="0"/>
              </a:rPr>
              <a:t>cognitive skills, and sensory processing.</a:t>
            </a:r>
            <a:endParaRPr lang="en-US" dirty="0"/>
          </a:p>
          <a:p>
            <a:r>
              <a:rPr lang="en-US" b="1" dirty="0"/>
              <a:t>Speech Therapy:  </a:t>
            </a:r>
            <a:r>
              <a:rPr lang="en-US" sz="1800" dirty="0">
                <a:solidFill>
                  <a:srgbClr val="000000"/>
                </a:solidFill>
                <a:effectLst/>
                <a:latin typeface="Calibri" panose="020F0502020204030204" pitchFamily="34" charset="0"/>
                <a:ea typeface="Calibri" panose="020F0502020204030204" pitchFamily="34" charset="0"/>
              </a:rPr>
              <a:t>Children will engage in a variety of activities to assist in the development of their speech and language. Therapy focuses on increasing communication across all environments (e.g., home, school, and community) while targeting IEP goals. Collaboration between family, therapists, and classroom staff plays a key role in a child’s success.  </a:t>
            </a:r>
            <a:endParaRPr lang="en-US" dirty="0"/>
          </a:p>
          <a:p>
            <a:pPr>
              <a:defRPr/>
            </a:pPr>
            <a:r>
              <a:rPr lang="en-US" sz="1800" b="1" dirty="0"/>
              <a:t>Physical Therapy:</a:t>
            </a:r>
            <a:r>
              <a:rPr lang="en-US" b="1" dirty="0"/>
              <a:t>  </a:t>
            </a:r>
            <a:r>
              <a:rPr lang="en-US" sz="1800" dirty="0"/>
              <a:t>School based PT’s provide services to children who present with physical needs or disabilities that impact their ability to safely navigate their school environment and efficiently keep up with their peers. Benefits of PT include improving muscle strength, joint motion, balance, coordination, endurance and overall gross motor development.</a:t>
            </a:r>
          </a:p>
          <a:p>
            <a:r>
              <a:rPr lang="en-US" b="1" dirty="0"/>
              <a:t>Parent Training: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Parent training and counseling</a:t>
            </a:r>
            <a:r>
              <a:rPr lang="en-US" kern="100" dirty="0">
                <a:latin typeface="Calibri" panose="020F0502020204030204" pitchFamily="34" charset="0"/>
                <a:ea typeface="Calibri" panose="020F0502020204030204" pitchFamily="34" charset="0"/>
                <a:cs typeface="Times New Roman" panose="02020603050405020304" pitchFamily="18" charset="0"/>
              </a:rPr>
              <a:t>, provided by the social workers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focuses on the parents/caregivers working collaboratively with the assigned social worker to identify goals related to the child’s needs at home and to provide strategies, education, and support to achieve those goals and to assist with carryover of skills from school to home. </a:t>
            </a:r>
            <a:endParaRPr lang="en-US" b="1" dirty="0"/>
          </a:p>
          <a:p>
            <a:r>
              <a:rPr lang="en-US" b="1" dirty="0"/>
              <a:t>Child Counseling: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Child psychological counseling, also referred to as play therapy is a service that is provided by the social workers and focuses on a child’s social/emotional function and behaviors and may be indicated when issues persist that interfere with the child’s coping, adaptation and ego development at school or home.</a:t>
            </a:r>
          </a:p>
          <a:p>
            <a:endParaRPr lang="en-US" dirty="0"/>
          </a:p>
        </p:txBody>
      </p:sp>
    </p:spTree>
    <p:extLst>
      <p:ext uri="{BB962C8B-B14F-4D97-AF65-F5344CB8AC3E}">
        <p14:creationId xmlns:p14="http://schemas.microsoft.com/office/powerpoint/2010/main" val="96177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2A4B-693C-491C-AE03-7756744C4987}"/>
              </a:ext>
            </a:extLst>
          </p:cNvPr>
          <p:cNvSpPr>
            <a:spLocks noGrp="1"/>
          </p:cNvSpPr>
          <p:nvPr>
            <p:ph type="title"/>
          </p:nvPr>
        </p:nvSpPr>
        <p:spPr>
          <a:xfrm>
            <a:off x="1415513" y="869476"/>
            <a:ext cx="6312974" cy="1101828"/>
          </a:xfrm>
        </p:spPr>
        <p:txBody>
          <a:bodyPr>
            <a:normAutofit/>
          </a:bodyPr>
          <a:lstStyle/>
          <a:p>
            <a:r>
              <a:rPr lang="en-US" dirty="0"/>
              <a:t>“Back to school"  night</a:t>
            </a:r>
          </a:p>
        </p:txBody>
      </p:sp>
      <p:sp>
        <p:nvSpPr>
          <p:cNvPr id="3" name="Content Placeholder 2">
            <a:extLst>
              <a:ext uri="{FF2B5EF4-FFF2-40B4-BE49-F238E27FC236}">
                <a16:creationId xmlns:a16="http://schemas.microsoft.com/office/drawing/2014/main" id="{CD9C7C75-0509-475D-B41C-40427F42DE79}"/>
              </a:ext>
            </a:extLst>
          </p:cNvPr>
          <p:cNvSpPr>
            <a:spLocks noGrp="1"/>
          </p:cNvSpPr>
          <p:nvPr>
            <p:ph idx="1"/>
          </p:nvPr>
        </p:nvSpPr>
        <p:spPr>
          <a:xfrm>
            <a:off x="890712" y="2223023"/>
            <a:ext cx="7634287" cy="4634977"/>
          </a:xfrm>
        </p:spPr>
        <p:txBody>
          <a:bodyPr/>
          <a:lstStyle/>
          <a:p>
            <a:pPr marL="0" indent="0" algn="ctr">
              <a:buNone/>
            </a:pPr>
            <a:r>
              <a:rPr lang="en-US" dirty="0">
                <a:solidFill>
                  <a:schemeClr val="tx1"/>
                </a:solidFill>
                <a:ea typeface="+mn-lt"/>
                <a:cs typeface="+mn-lt"/>
              </a:rPr>
              <a:t>This will be a time where your teachers will go into greater detail about your child's day!!! </a:t>
            </a:r>
          </a:p>
          <a:p>
            <a:pPr marL="0" indent="0" algn="ctr">
              <a:buNone/>
            </a:pPr>
            <a:r>
              <a:rPr lang="en-US" dirty="0">
                <a:solidFill>
                  <a:schemeClr val="tx1"/>
                </a:solidFill>
                <a:ea typeface="+mn-lt"/>
                <a:cs typeface="+mn-lt"/>
              </a:rPr>
              <a:t>A portion of the evening will be dedicated to meeting your child's therapist(s)s!</a:t>
            </a:r>
          </a:p>
          <a:p>
            <a:pPr marL="0" indent="0" algn="ctr">
              <a:buNone/>
            </a:pPr>
            <a:r>
              <a:rPr lang="en-US" dirty="0">
                <a:solidFill>
                  <a:schemeClr val="tx1"/>
                </a:solidFill>
                <a:ea typeface="+mn-lt"/>
                <a:cs typeface="+mn-lt"/>
              </a:rPr>
              <a:t>More details to come!</a:t>
            </a:r>
            <a:endParaRPr lang="en-US" dirty="0">
              <a:solidFill>
                <a:schemeClr val="tx1"/>
              </a:solidFill>
            </a:endParaRPr>
          </a:p>
          <a:p>
            <a:pPr marL="0" indent="0">
              <a:buNone/>
            </a:pPr>
            <a:endParaRPr lang="en-US" dirty="0">
              <a:solidFill>
                <a:schemeClr val="tx1">
                  <a:lumMod val="65000"/>
                  <a:lumOff val="35000"/>
                </a:schemeClr>
              </a:solidFill>
            </a:endParaRPr>
          </a:p>
          <a:p>
            <a:pPr marL="0" indent="0">
              <a:buNone/>
            </a:pPr>
            <a:r>
              <a:rPr lang="en-US" u="sng" dirty="0"/>
              <a:t>Your classroom teacher will go into detail concerning:</a:t>
            </a:r>
          </a:p>
          <a:p>
            <a:pPr lvl="1"/>
            <a:r>
              <a:rPr lang="en-US" dirty="0">
                <a:solidFill>
                  <a:schemeClr val="accent5"/>
                </a:solidFill>
              </a:rPr>
              <a:t>Curriculum</a:t>
            </a:r>
          </a:p>
          <a:p>
            <a:pPr lvl="1"/>
            <a:r>
              <a:rPr lang="en-US" dirty="0">
                <a:solidFill>
                  <a:schemeClr val="accent5"/>
                </a:solidFill>
              </a:rPr>
              <a:t>Social Emotional Development</a:t>
            </a:r>
          </a:p>
          <a:p>
            <a:pPr lvl="1"/>
            <a:r>
              <a:rPr lang="en-US" dirty="0">
                <a:solidFill>
                  <a:schemeClr val="accent5"/>
                </a:solidFill>
              </a:rPr>
              <a:t>Daily schedules</a:t>
            </a:r>
          </a:p>
          <a:p>
            <a:pPr lvl="1"/>
            <a:r>
              <a:rPr lang="en-US" dirty="0">
                <a:solidFill>
                  <a:schemeClr val="accent5"/>
                </a:solidFill>
              </a:rPr>
              <a:t>Family/classroom collaboration</a:t>
            </a:r>
          </a:p>
          <a:p>
            <a:pPr lvl="1"/>
            <a:r>
              <a:rPr lang="en-US" dirty="0">
                <a:solidFill>
                  <a:schemeClr val="accent5"/>
                </a:solidFill>
              </a:rPr>
              <a:t>Information on Parent/Teacher Conferences will be forthcoming </a:t>
            </a:r>
          </a:p>
        </p:txBody>
      </p:sp>
      <p:pic>
        <p:nvPicPr>
          <p:cNvPr id="12290" name="Picture 2" descr="Welch, Molly - 5th Grade / Meet Your Teacher...">
            <a:extLst>
              <a:ext uri="{FF2B5EF4-FFF2-40B4-BE49-F238E27FC236}">
                <a16:creationId xmlns:a16="http://schemas.microsoft.com/office/drawing/2014/main" id="{F564E911-1EBC-4611-8A78-BD0477218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586" y="4664583"/>
            <a:ext cx="2964413"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68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a:extLst>
              <a:ext uri="{FF2B5EF4-FFF2-40B4-BE49-F238E27FC236}">
                <a16:creationId xmlns:a16="http://schemas.microsoft.com/office/drawing/2014/main" id="{575A691B-EAF6-4A09-8E36-04B493CF7A40}"/>
              </a:ext>
            </a:extLst>
          </p:cNvPr>
          <p:cNvSpPr>
            <a:spLocks noGrp="1"/>
          </p:cNvSpPr>
          <p:nvPr>
            <p:ph type="title"/>
          </p:nvPr>
        </p:nvSpPr>
        <p:spPr/>
        <p:txBody>
          <a:bodyPr/>
          <a:lstStyle/>
          <a:p>
            <a:pPr eaLnBrk="1" fontAlgn="auto" hangingPunct="1">
              <a:spcAft>
                <a:spcPts val="0"/>
              </a:spcAft>
              <a:defRPr/>
            </a:pPr>
            <a:r>
              <a:rPr lang="en-US" altLang="en-US" dirty="0"/>
              <a:t>General Information </a:t>
            </a:r>
          </a:p>
        </p:txBody>
      </p:sp>
      <p:sp>
        <p:nvSpPr>
          <p:cNvPr id="3" name="Content Placeholder 2">
            <a:extLst>
              <a:ext uri="{FF2B5EF4-FFF2-40B4-BE49-F238E27FC236}">
                <a16:creationId xmlns:a16="http://schemas.microsoft.com/office/drawing/2014/main" id="{F25B9358-240C-450F-AC94-A006B4D944CD}"/>
              </a:ext>
            </a:extLst>
          </p:cNvPr>
          <p:cNvSpPr>
            <a:spLocks noGrp="1"/>
          </p:cNvSpPr>
          <p:nvPr>
            <p:ph idx="1"/>
          </p:nvPr>
        </p:nvSpPr>
        <p:spPr>
          <a:xfrm>
            <a:off x="896937" y="2638045"/>
            <a:ext cx="7118907" cy="3101983"/>
          </a:xfrm>
        </p:spPr>
        <p:txBody>
          <a:bodyPr rtlCol="0">
            <a:normAutofit/>
          </a:bodyPr>
          <a:lstStyle/>
          <a:p>
            <a:pPr marL="0" indent="0">
              <a:buNone/>
              <a:defRPr/>
            </a:pPr>
            <a:r>
              <a:rPr lang="en-US" dirty="0">
                <a:solidFill>
                  <a:schemeClr val="tx1"/>
                </a:solidFill>
              </a:rPr>
              <a:t>Children will be engaged in a wide variety of activities:</a:t>
            </a:r>
          </a:p>
          <a:p>
            <a:pPr>
              <a:defRPr/>
            </a:pPr>
            <a:endParaRPr lang="en-US" dirty="0">
              <a:solidFill>
                <a:schemeClr val="accent5"/>
              </a:solidFill>
            </a:endParaRPr>
          </a:p>
          <a:p>
            <a:pPr lvl="1">
              <a:defRPr/>
            </a:pPr>
            <a:r>
              <a:rPr lang="en-US" dirty="0">
                <a:solidFill>
                  <a:schemeClr val="accent5"/>
                </a:solidFill>
              </a:rPr>
              <a:t>Dress comfortably </a:t>
            </a:r>
          </a:p>
          <a:p>
            <a:pPr lvl="1">
              <a:defRPr/>
            </a:pPr>
            <a:r>
              <a:rPr lang="en-US" dirty="0">
                <a:solidFill>
                  <a:schemeClr val="accent5"/>
                </a:solidFill>
              </a:rPr>
              <a:t>Change of clothing</a:t>
            </a:r>
          </a:p>
          <a:p>
            <a:pPr lvl="1">
              <a:defRPr/>
            </a:pPr>
            <a:r>
              <a:rPr lang="en-US" dirty="0">
                <a:solidFill>
                  <a:schemeClr val="accent5"/>
                </a:solidFill>
              </a:rPr>
              <a:t>Diapers </a:t>
            </a:r>
          </a:p>
          <a:p>
            <a:pPr lvl="1">
              <a:defRPr/>
            </a:pPr>
            <a:r>
              <a:rPr lang="en-US" dirty="0">
                <a:solidFill>
                  <a:schemeClr val="accent5"/>
                </a:solidFill>
              </a:rPr>
              <a:t>Sneakers are preferred</a:t>
            </a:r>
          </a:p>
          <a:p>
            <a:pPr marL="274320" indent="-274320" eaLnBrk="1" fontAlgn="auto" hangingPunct="1">
              <a:spcAft>
                <a:spcPts val="0"/>
              </a:spcAft>
              <a:buFont typeface="Wingdings" panose="05000000000000000000" pitchFamily="2" charset="2"/>
              <a:buChar char="Ø"/>
              <a:defRPr/>
            </a:pPr>
            <a:endParaRPr lang="en-US" dirty="0">
              <a:solidFill>
                <a:schemeClr val="tx1">
                  <a:lumMod val="65000"/>
                  <a:lumOff val="35000"/>
                </a:schemeClr>
              </a:solidFill>
            </a:endParaRPr>
          </a:p>
          <a:p>
            <a:pPr marL="274320" indent="-274320" eaLnBrk="1" fontAlgn="auto" hangingPunct="1">
              <a:spcAft>
                <a:spcPts val="0"/>
              </a:spcAft>
              <a:buFont typeface="Wingdings" panose="05000000000000000000" pitchFamily="2" charset="2"/>
              <a:buChar char="Ø"/>
              <a:defRPr/>
            </a:pPr>
            <a:endParaRPr lang="en-US" dirty="0">
              <a:solidFill>
                <a:schemeClr val="tx1">
                  <a:lumMod val="65000"/>
                  <a:lumOff val="35000"/>
                </a:schemeClr>
              </a:solidFill>
            </a:endParaRPr>
          </a:p>
          <a:p>
            <a:pPr marL="0" indent="0" eaLnBrk="1" fontAlgn="auto" hangingPunct="1">
              <a:spcAft>
                <a:spcPts val="0"/>
              </a:spcAft>
              <a:buFont typeface="Symbol" panose="05050102010706020507" pitchFamily="18" charset="2"/>
              <a:buNone/>
              <a:defRPr/>
            </a:pPr>
            <a:endParaRPr lang="en-US" dirty="0">
              <a:solidFill>
                <a:schemeClr val="tx1">
                  <a:lumMod val="65000"/>
                  <a:lumOff val="35000"/>
                </a:schemeClr>
              </a:solidFill>
            </a:endParaRPr>
          </a:p>
          <a:p>
            <a:pPr marL="274320" indent="-274320" eaLnBrk="1" fontAlgn="auto" hangingPunct="1">
              <a:spcAft>
                <a:spcPts val="0"/>
              </a:spcAft>
              <a:buFont typeface="Wingdings" panose="05000000000000000000" pitchFamily="2" charset="2"/>
              <a:buChar char="Ø"/>
              <a:defRPr/>
            </a:pPr>
            <a:endParaRPr lang="en-US" dirty="0">
              <a:solidFill>
                <a:schemeClr val="tx1">
                  <a:lumMod val="65000"/>
                  <a:lumOff val="35000"/>
                </a:schemeClr>
              </a:solidFill>
            </a:endParaRPr>
          </a:p>
        </p:txBody>
      </p:sp>
      <p:pic>
        <p:nvPicPr>
          <p:cNvPr id="16388" name="Picture 1">
            <a:extLst>
              <a:ext uri="{FF2B5EF4-FFF2-40B4-BE49-F238E27FC236}">
                <a16:creationId xmlns:a16="http://schemas.microsoft.com/office/drawing/2014/main" id="{7B05C733-D74C-4A64-B275-ABD243E380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9592" y="4168239"/>
            <a:ext cx="4521238" cy="238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9CD8-06F6-45F0-A7CD-BFF330EAF3E8}"/>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24C20743-1C25-4A36-9711-D8A85866789F}"/>
              </a:ext>
            </a:extLst>
          </p:cNvPr>
          <p:cNvSpPr>
            <a:spLocks noGrp="1"/>
          </p:cNvSpPr>
          <p:nvPr>
            <p:ph idx="1"/>
          </p:nvPr>
        </p:nvSpPr>
        <p:spPr>
          <a:xfrm>
            <a:off x="1190568" y="2506845"/>
            <a:ext cx="7148944" cy="3101983"/>
          </a:xfrm>
        </p:spPr>
        <p:txBody>
          <a:bodyPr>
            <a:normAutofit/>
          </a:bodyPr>
          <a:lstStyle/>
          <a:p>
            <a:pPr marL="0" indent="0">
              <a:lnSpc>
                <a:spcPct val="110000"/>
              </a:lnSpc>
              <a:buNone/>
            </a:pPr>
            <a:r>
              <a:rPr lang="en-US" dirty="0">
                <a:ea typeface="+mn-lt"/>
                <a:cs typeface="+mn-lt"/>
              </a:rPr>
              <a:t>Teachers will communicate on a regular basis. Home school collaboration is the key to the success of the child. </a:t>
            </a:r>
          </a:p>
          <a:p>
            <a:pPr lvl="1">
              <a:lnSpc>
                <a:spcPct val="110000"/>
              </a:lnSpc>
            </a:pPr>
            <a:r>
              <a:rPr lang="en-US" dirty="0">
                <a:solidFill>
                  <a:schemeClr val="accent5"/>
                </a:solidFill>
                <a:ea typeface="+mn-lt"/>
                <a:cs typeface="+mn-lt"/>
              </a:rPr>
              <a:t>Notebooks</a:t>
            </a:r>
            <a:r>
              <a:rPr lang="en-US" i="1" dirty="0">
                <a:solidFill>
                  <a:schemeClr val="accent5"/>
                </a:solidFill>
                <a:ea typeface="+mn-lt"/>
                <a:cs typeface="+mn-lt"/>
              </a:rPr>
              <a:t>,</a:t>
            </a:r>
            <a:r>
              <a:rPr lang="en-US" dirty="0">
                <a:solidFill>
                  <a:schemeClr val="accent5"/>
                </a:solidFill>
                <a:ea typeface="+mn-lt"/>
                <a:cs typeface="+mn-lt"/>
              </a:rPr>
              <a:t> newsletters, chat through Seesaw, phone calls, email (with consent) can be used</a:t>
            </a:r>
          </a:p>
          <a:p>
            <a:pPr marL="0" indent="0">
              <a:lnSpc>
                <a:spcPct val="110000"/>
              </a:lnSpc>
              <a:buNone/>
            </a:pPr>
            <a:r>
              <a:rPr lang="en-US" dirty="0">
                <a:solidFill>
                  <a:schemeClr val="accent5"/>
                </a:solidFill>
                <a:ea typeface="+mn-lt"/>
                <a:cs typeface="+mn-lt"/>
              </a:rPr>
              <a:t>        Please check your child’s backpack daily for important information.</a:t>
            </a:r>
          </a:p>
          <a:p>
            <a:pPr marL="0" indent="0">
              <a:lnSpc>
                <a:spcPct val="110000"/>
              </a:lnSpc>
              <a:buNone/>
            </a:pPr>
            <a:r>
              <a:rPr lang="en-US" dirty="0">
                <a:ea typeface="+mn-lt"/>
                <a:cs typeface="+mn-lt"/>
              </a:rPr>
              <a:t>Utilize your social worker!</a:t>
            </a:r>
            <a:endParaRPr lang="en-US" dirty="0"/>
          </a:p>
        </p:txBody>
      </p:sp>
      <p:pic>
        <p:nvPicPr>
          <p:cNvPr id="1030" name="Picture 6" descr="DANDELION´s Communication Guides">
            <a:extLst>
              <a:ext uri="{FF2B5EF4-FFF2-40B4-BE49-F238E27FC236}">
                <a16:creationId xmlns:a16="http://schemas.microsoft.com/office/drawing/2014/main" id="{C56B1890-FABC-4CD3-9278-F1F20328A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797" y="4385659"/>
            <a:ext cx="2451125" cy="244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50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5ADF5453-DD9F-42BB-B770-342F9EBF92ED}"/>
              </a:ext>
            </a:extLst>
          </p:cNvPr>
          <p:cNvSpPr>
            <a:spLocks noGrp="1"/>
          </p:cNvSpPr>
          <p:nvPr>
            <p:ph type="title"/>
          </p:nvPr>
        </p:nvSpPr>
        <p:spPr/>
        <p:txBody>
          <a:bodyPr>
            <a:normAutofit/>
          </a:bodyPr>
          <a:lstStyle/>
          <a:p>
            <a:pPr eaLnBrk="1" fontAlgn="auto" hangingPunct="1">
              <a:spcAft>
                <a:spcPts val="0"/>
              </a:spcAft>
              <a:defRPr/>
            </a:pPr>
            <a:r>
              <a:rPr lang="en-US" altLang="en-US" dirty="0"/>
              <a:t>Classroom supplies </a:t>
            </a:r>
          </a:p>
        </p:txBody>
      </p:sp>
      <p:sp>
        <p:nvSpPr>
          <p:cNvPr id="3" name="Content Placeholder 2">
            <a:extLst>
              <a:ext uri="{FF2B5EF4-FFF2-40B4-BE49-F238E27FC236}">
                <a16:creationId xmlns:a16="http://schemas.microsoft.com/office/drawing/2014/main" id="{AFB15743-E8B0-4350-98BC-A8281BFEBCC7}"/>
              </a:ext>
            </a:extLst>
          </p:cNvPr>
          <p:cNvSpPr>
            <a:spLocks noGrp="1"/>
          </p:cNvSpPr>
          <p:nvPr>
            <p:ph idx="1"/>
          </p:nvPr>
        </p:nvSpPr>
        <p:spPr>
          <a:xfrm>
            <a:off x="997527" y="2638045"/>
            <a:ext cx="7125195" cy="3101983"/>
          </a:xfrm>
        </p:spPr>
        <p:txBody>
          <a:bodyPr vert="horz" lIns="91440" tIns="45720" rIns="91440" bIns="45720" rtlCol="0" anchor="t">
            <a:normAutofit/>
          </a:bodyPr>
          <a:lstStyle/>
          <a:p>
            <a:pPr marL="0" indent="0">
              <a:buNone/>
              <a:defRPr/>
            </a:pPr>
            <a:r>
              <a:rPr lang="en-US" dirty="0">
                <a:solidFill>
                  <a:schemeClr val="tx1"/>
                </a:solidFill>
              </a:rPr>
              <a:t>Each month your teacher may send home a request for needed supplies or a donation which is optional but greatly appreciated </a:t>
            </a:r>
            <a:r>
              <a:rPr lang="en-US" dirty="0">
                <a:solidFill>
                  <a:schemeClr val="tx1"/>
                </a:solidFill>
                <a:sym typeface="Wingdings" panose="05000000000000000000" pitchFamily="2" charset="2"/>
              </a:rPr>
              <a:t></a:t>
            </a:r>
          </a:p>
          <a:p>
            <a:pPr marL="0" indent="0">
              <a:buNone/>
              <a:defRPr/>
            </a:pPr>
            <a:endParaRPr lang="en-US" dirty="0">
              <a:solidFill>
                <a:schemeClr val="tx1"/>
              </a:solidFill>
            </a:endParaRPr>
          </a:p>
          <a:p>
            <a:pPr marL="0" indent="0">
              <a:buNone/>
              <a:defRPr/>
            </a:pPr>
            <a:r>
              <a:rPr lang="en-US" dirty="0">
                <a:solidFill>
                  <a:schemeClr val="tx1"/>
                </a:solidFill>
              </a:rPr>
              <a:t>Your teacher will discuss this more with you at back-to-school night.</a:t>
            </a:r>
          </a:p>
          <a:p>
            <a:pPr marL="0" indent="0">
              <a:buNone/>
              <a:defRPr/>
            </a:pPr>
            <a:endParaRPr lang="en-US" dirty="0">
              <a:solidFill>
                <a:schemeClr val="tx1"/>
              </a:solidFill>
            </a:endParaRPr>
          </a:p>
          <a:p>
            <a:pPr marL="0" indent="0" eaLnBrk="1" fontAlgn="auto" hangingPunct="1">
              <a:spcAft>
                <a:spcPts val="0"/>
              </a:spcAft>
              <a:buFont typeface="Symbol" panose="05050102010706020507" pitchFamily="18" charset="2"/>
              <a:buNone/>
              <a:defRPr/>
            </a:pPr>
            <a:r>
              <a:rPr lang="en-US" dirty="0">
                <a:solidFill>
                  <a:schemeClr val="tx1"/>
                </a:solidFill>
              </a:rPr>
              <a:t>Requests will vary from month to month!</a:t>
            </a:r>
          </a:p>
        </p:txBody>
      </p:sp>
      <p:pic>
        <p:nvPicPr>
          <p:cNvPr id="2" name="Picture 1">
            <a:extLst>
              <a:ext uri="{FF2B5EF4-FFF2-40B4-BE49-F238E27FC236}">
                <a16:creationId xmlns:a16="http://schemas.microsoft.com/office/drawing/2014/main" id="{4D6CCDA3-3A7A-42F1-9F0F-2C2D5C69F423}"/>
              </a:ext>
            </a:extLst>
          </p:cNvPr>
          <p:cNvPicPr>
            <a:picLocks noChangeAspect="1"/>
          </p:cNvPicPr>
          <p:nvPr/>
        </p:nvPicPr>
        <p:blipFill>
          <a:blip r:embed="rId3"/>
          <a:stretch>
            <a:fillRect/>
          </a:stretch>
        </p:blipFill>
        <p:spPr>
          <a:xfrm>
            <a:off x="5295900" y="4353966"/>
            <a:ext cx="3314700" cy="21037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2D21397B-9802-4021-A6F1-6260F5FD5910}"/>
              </a:ext>
            </a:extLst>
          </p:cNvPr>
          <p:cNvSpPr>
            <a:spLocks noGrp="1"/>
          </p:cNvSpPr>
          <p:nvPr>
            <p:ph type="title"/>
          </p:nvPr>
        </p:nvSpPr>
        <p:spPr/>
        <p:txBody>
          <a:bodyPr/>
          <a:lstStyle/>
          <a:p>
            <a:pPr eaLnBrk="1" fontAlgn="auto" hangingPunct="1">
              <a:spcAft>
                <a:spcPts val="0"/>
              </a:spcAft>
              <a:defRPr/>
            </a:pPr>
            <a:r>
              <a:rPr lang="en-US" altLang="en-US" dirty="0"/>
              <a:t>Confidentiality </a:t>
            </a:r>
          </a:p>
        </p:txBody>
      </p:sp>
      <p:sp>
        <p:nvSpPr>
          <p:cNvPr id="3" name="Content Placeholder 2">
            <a:extLst>
              <a:ext uri="{FF2B5EF4-FFF2-40B4-BE49-F238E27FC236}">
                <a16:creationId xmlns:a16="http://schemas.microsoft.com/office/drawing/2014/main" id="{A915EE06-E84C-4B92-BA58-0B2338659BE7}"/>
              </a:ext>
            </a:extLst>
          </p:cNvPr>
          <p:cNvSpPr>
            <a:spLocks noGrp="1"/>
          </p:cNvSpPr>
          <p:nvPr>
            <p:ph idx="1"/>
          </p:nvPr>
        </p:nvSpPr>
        <p:spPr>
          <a:xfrm>
            <a:off x="938213" y="2355293"/>
            <a:ext cx="7634287" cy="2153207"/>
          </a:xfrm>
        </p:spPr>
        <p:txBody>
          <a:bodyPr rtlCol="0">
            <a:normAutofit/>
          </a:bodyPr>
          <a:lstStyle/>
          <a:p>
            <a:pPr marL="0" indent="0" eaLnBrk="1" hangingPunct="1">
              <a:buNone/>
            </a:pPr>
            <a:endParaRPr lang="en-US" altLang="en-US" dirty="0"/>
          </a:p>
          <a:p>
            <a:pPr marL="0" indent="0" eaLnBrk="1" hangingPunct="1">
              <a:buNone/>
            </a:pPr>
            <a:r>
              <a:rPr lang="en-US" altLang="en-US" dirty="0"/>
              <a:t>All staff at VCLC are well trained in confidentiality practices.</a:t>
            </a:r>
          </a:p>
          <a:p>
            <a:pPr marL="0" indent="0" eaLnBrk="1" hangingPunct="1">
              <a:buFont typeface="Symbol" panose="05050102010706020507" pitchFamily="18" charset="2"/>
              <a:buNone/>
            </a:pPr>
            <a:endParaRPr lang="en-US" altLang="en-US" dirty="0"/>
          </a:p>
          <a:p>
            <a:pPr marL="0" indent="0" eaLnBrk="1" hangingPunct="1">
              <a:buNone/>
            </a:pPr>
            <a:r>
              <a:rPr lang="en-US" altLang="en-US" dirty="0"/>
              <a:t>We are mindful of where and when we talk about the children; their progress, goals, and individual needs.</a:t>
            </a:r>
          </a:p>
          <a:p>
            <a:pPr marL="0" indent="0" eaLnBrk="1" hangingPunct="1">
              <a:buNone/>
            </a:pPr>
            <a:endParaRPr lang="en-US" dirty="0">
              <a:solidFill>
                <a:schemeClr val="tx1"/>
              </a:solidFill>
            </a:endParaRPr>
          </a:p>
          <a:p>
            <a:pPr marL="0" indent="0" eaLnBrk="1" fontAlgn="auto" hangingPunct="1">
              <a:spcAft>
                <a:spcPts val="0"/>
              </a:spcAft>
              <a:buNone/>
              <a:defRPr/>
            </a:pPr>
            <a:endParaRPr lang="en-US" dirty="0">
              <a:solidFill>
                <a:schemeClr val="tx1"/>
              </a:solidFill>
            </a:endParaRPr>
          </a:p>
        </p:txBody>
      </p:sp>
      <p:pic>
        <p:nvPicPr>
          <p:cNvPr id="2" name="Picture 1">
            <a:extLst>
              <a:ext uri="{FF2B5EF4-FFF2-40B4-BE49-F238E27FC236}">
                <a16:creationId xmlns:a16="http://schemas.microsoft.com/office/drawing/2014/main" id="{748B0756-30AA-4934-8195-E98FF6B0638A}"/>
              </a:ext>
            </a:extLst>
          </p:cNvPr>
          <p:cNvPicPr>
            <a:picLocks noChangeAspect="1"/>
          </p:cNvPicPr>
          <p:nvPr/>
        </p:nvPicPr>
        <p:blipFill>
          <a:blip r:embed="rId3"/>
          <a:stretch>
            <a:fillRect/>
          </a:stretch>
        </p:blipFill>
        <p:spPr>
          <a:xfrm>
            <a:off x="4279900" y="4375404"/>
            <a:ext cx="3429000" cy="19248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85C12-17BC-4681-8895-89F4E510E29E}"/>
              </a:ext>
            </a:extLst>
          </p:cNvPr>
          <p:cNvSpPr>
            <a:spLocks noGrp="1"/>
          </p:cNvSpPr>
          <p:nvPr>
            <p:ph type="title"/>
          </p:nvPr>
        </p:nvSpPr>
        <p:spPr/>
        <p:txBody>
          <a:bodyPr/>
          <a:lstStyle/>
          <a:p>
            <a:r>
              <a:rPr lang="en-US" dirty="0"/>
              <a:t>Classroom Mealtimes</a:t>
            </a:r>
          </a:p>
        </p:txBody>
      </p:sp>
      <p:sp>
        <p:nvSpPr>
          <p:cNvPr id="3" name="Content Placeholder 2">
            <a:extLst>
              <a:ext uri="{FF2B5EF4-FFF2-40B4-BE49-F238E27FC236}">
                <a16:creationId xmlns:a16="http://schemas.microsoft.com/office/drawing/2014/main" id="{D32E6E1F-ED23-4991-A9F5-3DC1687B081E}"/>
              </a:ext>
            </a:extLst>
          </p:cNvPr>
          <p:cNvSpPr>
            <a:spLocks noGrp="1"/>
          </p:cNvSpPr>
          <p:nvPr>
            <p:ph idx="1"/>
          </p:nvPr>
        </p:nvSpPr>
        <p:spPr>
          <a:xfrm>
            <a:off x="884213" y="2679700"/>
            <a:ext cx="7634287" cy="3345920"/>
          </a:xfrm>
        </p:spPr>
        <p:txBody>
          <a:bodyPr vert="horz" lIns="91440" tIns="45720" rIns="91440" bIns="45720" rtlCol="0" anchor="t">
            <a:normAutofit/>
          </a:bodyPr>
          <a:lstStyle/>
          <a:p>
            <a:pPr marL="0" indent="0">
              <a:buNone/>
            </a:pPr>
            <a:r>
              <a:rPr lang="en-US" dirty="0"/>
              <a:t>How should you pack your child's snacks and lunch?</a:t>
            </a:r>
          </a:p>
          <a:p>
            <a:pPr lvl="1"/>
            <a:r>
              <a:rPr lang="en-US" dirty="0">
                <a:solidFill>
                  <a:schemeClr val="accent5"/>
                </a:solidFill>
              </a:rPr>
              <a:t>All food must come in insulated lunch bags with ice packs for food/drinks that must stay cold.</a:t>
            </a:r>
          </a:p>
          <a:p>
            <a:pPr lvl="1"/>
            <a:r>
              <a:rPr lang="en-US" dirty="0">
                <a:solidFill>
                  <a:schemeClr val="accent5"/>
                </a:solidFill>
              </a:rPr>
              <a:t>We cannot heat food, anything sent in must be served the way it comes in.</a:t>
            </a:r>
          </a:p>
          <a:p>
            <a:pPr lvl="1"/>
            <a:r>
              <a:rPr lang="en-US" dirty="0">
                <a:solidFill>
                  <a:schemeClr val="accent5"/>
                </a:solidFill>
              </a:rPr>
              <a:t>We are a nut free school, please check the labels of all food you are sending in.</a:t>
            </a:r>
          </a:p>
          <a:p>
            <a:pPr lvl="1"/>
            <a:r>
              <a:rPr lang="en-US" dirty="0">
                <a:solidFill>
                  <a:schemeClr val="accent5"/>
                </a:solidFill>
              </a:rPr>
              <a:t>No communal snacks</a:t>
            </a:r>
          </a:p>
          <a:p>
            <a:pPr lvl="1"/>
            <a:r>
              <a:rPr lang="en-US" dirty="0">
                <a:solidFill>
                  <a:schemeClr val="accent5"/>
                </a:solidFill>
              </a:rPr>
              <a:t>Send a nutritional lunch</a:t>
            </a:r>
          </a:p>
          <a:p>
            <a:pPr lvl="1"/>
            <a:endParaRPr lang="en-US" sz="1400" dirty="0"/>
          </a:p>
          <a:p>
            <a:endParaRPr lang="en-US" dirty="0"/>
          </a:p>
        </p:txBody>
      </p:sp>
      <p:pic>
        <p:nvPicPr>
          <p:cNvPr id="9218" name="Picture 2" descr="Nut-Free Zone » WEST PLANO PEDIATRICS">
            <a:extLst>
              <a:ext uri="{FF2B5EF4-FFF2-40B4-BE49-F238E27FC236}">
                <a16:creationId xmlns:a16="http://schemas.microsoft.com/office/drawing/2014/main" id="{E831EA40-DD4F-4E95-8736-01A5438CB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296" y="4627858"/>
            <a:ext cx="2003204" cy="19240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he best kids thermos for hot and healthy lunches | Mum&amp;#39;s Grapevine">
            <a:extLst>
              <a:ext uri="{FF2B5EF4-FFF2-40B4-BE49-F238E27FC236}">
                <a16:creationId xmlns:a16="http://schemas.microsoft.com/office/drawing/2014/main" id="{FEFB9F35-EBB4-4FF0-AA20-79D083BF8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955" y="4735543"/>
            <a:ext cx="2563020" cy="170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55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Rectangle 13">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15770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ACDB4E-2FC8-4946-8436-06CB8BFED264}"/>
              </a:ext>
            </a:extLst>
          </p:cNvPr>
          <p:cNvSpPr>
            <a:spLocks noGrp="1"/>
          </p:cNvSpPr>
          <p:nvPr>
            <p:ph type="title"/>
          </p:nvPr>
        </p:nvSpPr>
        <p:spPr>
          <a:xfrm>
            <a:off x="603503" y="1290025"/>
            <a:ext cx="3968495" cy="1188720"/>
          </a:xfrm>
          <a:solidFill>
            <a:srgbClr val="FFFFFF"/>
          </a:solidFill>
          <a:ln>
            <a:solidFill>
              <a:srgbClr val="404040"/>
            </a:solidFill>
          </a:ln>
        </p:spPr>
        <p:txBody>
          <a:bodyPr vert="horz" lIns="182880" tIns="182880" rIns="182880" bIns="182880" rtlCol="0" anchor="ctr">
            <a:normAutofit/>
          </a:bodyPr>
          <a:lstStyle/>
          <a:p>
            <a:r>
              <a:rPr lang="en-US" sz="2800"/>
              <a:t>Welcome</a:t>
            </a:r>
          </a:p>
        </p:txBody>
      </p:sp>
      <p:sp>
        <p:nvSpPr>
          <p:cNvPr id="4" name="Text Placeholder 3">
            <a:extLst>
              <a:ext uri="{FF2B5EF4-FFF2-40B4-BE49-F238E27FC236}">
                <a16:creationId xmlns:a16="http://schemas.microsoft.com/office/drawing/2014/main" id="{DF6B2E93-1D20-1240-A9B7-2E4FC23688C3}"/>
              </a:ext>
            </a:extLst>
          </p:cNvPr>
          <p:cNvSpPr>
            <a:spLocks noGrp="1"/>
          </p:cNvSpPr>
          <p:nvPr>
            <p:ph type="body" sz="half" idx="2"/>
          </p:nvPr>
        </p:nvSpPr>
        <p:spPr>
          <a:xfrm>
            <a:off x="603503" y="2858703"/>
            <a:ext cx="3964343" cy="3042547"/>
          </a:xfrm>
        </p:spPr>
        <p:txBody>
          <a:bodyPr vert="horz" lIns="91440" tIns="45720" rIns="91440" bIns="45720" rtlCol="0">
            <a:normAutofit/>
          </a:bodyPr>
          <a:lstStyle/>
          <a:p>
            <a:pPr indent="-228600">
              <a:buFont typeface="Arial" panose="020B0604020202020204" pitchFamily="34" charset="0"/>
              <a:buChar char="•"/>
            </a:pPr>
            <a:r>
              <a:rPr lang="en-US" altLang="en-US" sz="1800" dirty="0">
                <a:solidFill>
                  <a:schemeClr val="tx1"/>
                </a:solidFill>
              </a:rPr>
              <a:t>Welcome to Variety Child Learning Center!</a:t>
            </a:r>
          </a:p>
          <a:p>
            <a:pPr indent="-228600">
              <a:buFont typeface="Arial" panose="020B0604020202020204" pitchFamily="34" charset="0"/>
              <a:buChar char="•"/>
            </a:pPr>
            <a:r>
              <a:rPr lang="en-US" altLang="en-US" sz="1800" dirty="0">
                <a:solidFill>
                  <a:schemeClr val="tx1"/>
                </a:solidFill>
              </a:rPr>
              <a:t>We are very excited that your child is attending our program.</a:t>
            </a:r>
          </a:p>
          <a:p>
            <a:pPr indent="-228600">
              <a:buFont typeface="Arial" panose="020B0604020202020204" pitchFamily="34" charset="0"/>
              <a:buChar char="•"/>
            </a:pPr>
            <a:r>
              <a:rPr lang="en-US" altLang="en-US" sz="1800" dirty="0">
                <a:solidFill>
                  <a:schemeClr val="tx1"/>
                </a:solidFill>
              </a:rPr>
              <a:t>We are very excited to welcome all of you.</a:t>
            </a:r>
          </a:p>
          <a:p>
            <a:pPr indent="-228600" algn="l">
              <a:buFont typeface="Arial" panose="020B0604020202020204" pitchFamily="34" charset="0"/>
              <a:buChar char="•"/>
            </a:pPr>
            <a:endParaRPr lang="en-US" dirty="0"/>
          </a:p>
        </p:txBody>
      </p:sp>
      <p:sp>
        <p:nvSpPr>
          <p:cNvPr id="24" name="Rectangle 15">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640080"/>
            <a:ext cx="301294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7">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5579" y="806357"/>
            <a:ext cx="2763774"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B7D7BA59-99CA-4BC1-A28B-3044ED224EFD}"/>
              </a:ext>
            </a:extLst>
          </p:cNvPr>
          <p:cNvPicPr/>
          <p:nvPr/>
        </p:nvPicPr>
        <p:blipFill rotWithShape="1">
          <a:blip r:embed="rId3">
            <a:extLst>
              <a:ext uri="{28A0092B-C50C-407E-A947-70E740481C1C}">
                <a14:useLocalDpi xmlns:a14="http://schemas.microsoft.com/office/drawing/2010/main" val="0"/>
              </a:ext>
            </a:extLst>
          </a:blip>
          <a:srcRect t="2381" b="2381"/>
          <a:stretch/>
        </p:blipFill>
        <p:spPr bwMode="auto">
          <a:xfrm>
            <a:off x="6159500" y="2628900"/>
            <a:ext cx="2108200" cy="2110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0556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9650-4771-DCC2-7911-E02D1518E57C}"/>
              </a:ext>
            </a:extLst>
          </p:cNvPr>
          <p:cNvSpPr>
            <a:spLocks noGrp="1"/>
          </p:cNvSpPr>
          <p:nvPr>
            <p:ph type="title"/>
          </p:nvPr>
        </p:nvSpPr>
        <p:spPr>
          <a:xfrm>
            <a:off x="892629" y="598714"/>
            <a:ext cx="7336971" cy="1915886"/>
          </a:xfrm>
        </p:spPr>
        <p:txBody>
          <a:bodyPr/>
          <a:lstStyle/>
          <a:p>
            <a:r>
              <a:rPr lang="en-US" dirty="0"/>
              <a:t>Family Events</a:t>
            </a:r>
          </a:p>
        </p:txBody>
      </p:sp>
      <p:sp>
        <p:nvSpPr>
          <p:cNvPr id="3" name="Content Placeholder 2">
            <a:extLst>
              <a:ext uri="{FF2B5EF4-FFF2-40B4-BE49-F238E27FC236}">
                <a16:creationId xmlns:a16="http://schemas.microsoft.com/office/drawing/2014/main" id="{588D33E0-C212-F044-1305-DB7E3111D87D}"/>
              </a:ext>
            </a:extLst>
          </p:cNvPr>
          <p:cNvSpPr>
            <a:spLocks noGrp="1"/>
          </p:cNvSpPr>
          <p:nvPr>
            <p:ph idx="1"/>
          </p:nvPr>
        </p:nvSpPr>
        <p:spPr/>
        <p:txBody>
          <a:bodyPr/>
          <a:lstStyle/>
          <a:p>
            <a:r>
              <a:rPr lang="en-US" dirty="0"/>
              <a:t>Families are invited to several events throughout the school year.</a:t>
            </a:r>
          </a:p>
          <a:p>
            <a:pPr lvl="1"/>
            <a:r>
              <a:rPr lang="en-US" dirty="0"/>
              <a:t>“VIP” days</a:t>
            </a:r>
          </a:p>
          <a:p>
            <a:pPr lvl="1"/>
            <a:r>
              <a:rPr lang="en-US" dirty="0"/>
              <a:t>There is an end-of-year “moving up” ceremony for pre-school classes</a:t>
            </a:r>
          </a:p>
          <a:p>
            <a:pPr lvl="1"/>
            <a:r>
              <a:rPr lang="en-US" dirty="0"/>
              <a:t>If requested parents or a special person can come in for an end-of-the-day birthday celebration</a:t>
            </a:r>
          </a:p>
        </p:txBody>
      </p:sp>
      <p:pic>
        <p:nvPicPr>
          <p:cNvPr id="1026" name="Picture 2" descr="Parenting Family Child School PNG ...">
            <a:extLst>
              <a:ext uri="{FF2B5EF4-FFF2-40B4-BE49-F238E27FC236}">
                <a16:creationId xmlns:a16="http://schemas.microsoft.com/office/drawing/2014/main" id="{E9B06EC0-836E-D9CC-3B04-E2F75ED4F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968123"/>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amilies clipart | Familia de palabras, Escribir palabras,  Palabras">
            <a:extLst>
              <a:ext uri="{FF2B5EF4-FFF2-40B4-BE49-F238E27FC236}">
                <a16:creationId xmlns:a16="http://schemas.microsoft.com/office/drawing/2014/main" id="{0229287C-C4FE-9DBC-80D1-62808476B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257" y="4796137"/>
            <a:ext cx="2706772" cy="191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268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C195-95D0-4548-8692-CE1569679002}"/>
              </a:ext>
            </a:extLst>
          </p:cNvPr>
          <p:cNvSpPr>
            <a:spLocks noGrp="1"/>
          </p:cNvSpPr>
          <p:nvPr>
            <p:ph type="title"/>
          </p:nvPr>
        </p:nvSpPr>
        <p:spPr>
          <a:xfrm>
            <a:off x="1603122" y="317500"/>
            <a:ext cx="5937755" cy="1188720"/>
          </a:xfrm>
        </p:spPr>
        <p:txBody>
          <a:bodyPr/>
          <a:lstStyle/>
          <a:p>
            <a:r>
              <a:rPr lang="en-US" dirty="0"/>
              <a:t>Emergency Drills</a:t>
            </a:r>
          </a:p>
        </p:txBody>
      </p:sp>
      <p:sp>
        <p:nvSpPr>
          <p:cNvPr id="3" name="Content Placeholder 2">
            <a:extLst>
              <a:ext uri="{FF2B5EF4-FFF2-40B4-BE49-F238E27FC236}">
                <a16:creationId xmlns:a16="http://schemas.microsoft.com/office/drawing/2014/main" id="{C07AF9BB-84ED-499E-ADE6-AB7907B2D764}"/>
              </a:ext>
            </a:extLst>
          </p:cNvPr>
          <p:cNvSpPr>
            <a:spLocks noGrp="1"/>
          </p:cNvSpPr>
          <p:nvPr>
            <p:ph idx="1"/>
          </p:nvPr>
        </p:nvSpPr>
        <p:spPr>
          <a:xfrm>
            <a:off x="228600" y="1850208"/>
            <a:ext cx="8572500" cy="4690292"/>
          </a:xfrm>
        </p:spPr>
        <p:txBody>
          <a:bodyPr vert="horz" lIns="91440" tIns="45720" rIns="91440" bIns="45720" rtlCol="0" anchor="t">
            <a:normAutofit/>
          </a:bodyPr>
          <a:lstStyle/>
          <a:p>
            <a:pPr marL="0" indent="0">
              <a:buNone/>
            </a:pPr>
            <a:r>
              <a:rPr lang="en-US" dirty="0">
                <a:ea typeface="+mn-lt"/>
                <a:cs typeface="+mn-lt"/>
              </a:rPr>
              <a:t>VCLC will comply with all SED and OCFS requirements to conduct evacuation drills including fire, lockout and lockdown drills throughout the school year. OCFS regulations require a minimum of one fire drill per month. SED requires a minimum of 12 drills per year, 8 of which must be held prior to December 31</a:t>
            </a:r>
            <a:r>
              <a:rPr lang="en-US" baseline="30000" dirty="0">
                <a:ea typeface="+mn-lt"/>
                <a:cs typeface="+mn-lt"/>
              </a:rPr>
              <a:t>st</a:t>
            </a:r>
            <a:r>
              <a:rPr lang="en-US" dirty="0">
                <a:ea typeface="+mn-lt"/>
                <a:cs typeface="+mn-lt"/>
              </a:rPr>
              <a:t> .</a:t>
            </a:r>
          </a:p>
          <a:p>
            <a:pPr marL="0" indent="0">
              <a:buNone/>
            </a:pPr>
            <a:r>
              <a:rPr lang="en-US" dirty="0">
                <a:ea typeface="+mn-lt"/>
                <a:cs typeface="+mn-lt"/>
              </a:rPr>
              <a:t>VCLC will continue to provide different scenarios during these drills so that staff and students practice using a variety of exits in case a fire blocks the primary exit route. </a:t>
            </a:r>
          </a:p>
          <a:p>
            <a:pPr marL="0" indent="0">
              <a:buNone/>
            </a:pPr>
            <a:r>
              <a:rPr lang="en-US" dirty="0">
                <a:ea typeface="+mn-lt"/>
                <a:cs typeface="+mn-lt"/>
              </a:rPr>
              <a:t>Evacuation drill procedures will be modified to include the following precautions: </a:t>
            </a:r>
          </a:p>
          <a:p>
            <a:pPr marL="514350" lvl="1" indent="-285750"/>
            <a:r>
              <a:rPr lang="en-US" dirty="0">
                <a:solidFill>
                  <a:schemeClr val="accent4"/>
                </a:solidFill>
                <a:ea typeface="+mn-lt"/>
                <a:cs typeface="+mn-lt"/>
              </a:rPr>
              <a:t>Lockout and Lockdown drills will be completed at a minimum of twice yearly for each group.</a:t>
            </a:r>
            <a:endParaRPr lang="en-US" dirty="0">
              <a:solidFill>
                <a:schemeClr val="accent4"/>
              </a:solidFill>
            </a:endParaRPr>
          </a:p>
          <a:p>
            <a:pPr marL="514350" lvl="1" indent="-285750"/>
            <a:r>
              <a:rPr lang="en-US" dirty="0">
                <a:solidFill>
                  <a:schemeClr val="accent4"/>
                </a:solidFill>
                <a:ea typeface="+mn-lt"/>
                <a:cs typeface="+mn-lt"/>
              </a:rPr>
              <a:t>In an emergency, students and staff will exit the building as quickly as possible and follow instructions from emergency.</a:t>
            </a:r>
            <a:endParaRPr lang="en-US" dirty="0">
              <a:solidFill>
                <a:schemeClr val="accent4"/>
              </a:solidFill>
            </a:endParaRPr>
          </a:p>
          <a:p>
            <a:pPr marL="514350" lvl="1" indent="-285750"/>
            <a:r>
              <a:rPr lang="en-US" dirty="0">
                <a:solidFill>
                  <a:schemeClr val="accent4"/>
                </a:solidFill>
                <a:ea typeface="+mn-lt"/>
                <a:cs typeface="+mn-lt"/>
              </a:rPr>
              <a:t>Assembly areas will be marked with class designations which keep the groups a minimum of 6 feet apart.</a:t>
            </a:r>
          </a:p>
          <a:p>
            <a:pPr marL="514350" lvl="1" indent="-285750"/>
            <a:r>
              <a:rPr lang="en-US" dirty="0">
                <a:solidFill>
                  <a:schemeClr val="accent4"/>
                </a:solidFill>
                <a:ea typeface="+mn-lt"/>
                <a:cs typeface="+mn-lt"/>
              </a:rPr>
              <a:t>Emergency bags that are taken outside for each drill will also include extra adult and children’s face masks.</a:t>
            </a:r>
          </a:p>
        </p:txBody>
      </p:sp>
    </p:spTree>
    <p:extLst>
      <p:ext uri="{BB962C8B-B14F-4D97-AF65-F5344CB8AC3E}">
        <p14:creationId xmlns:p14="http://schemas.microsoft.com/office/powerpoint/2010/main" val="62069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92F2-092F-410A-A2F0-051C3FCF3CFC}"/>
              </a:ext>
            </a:extLst>
          </p:cNvPr>
          <p:cNvSpPr>
            <a:spLocks noGrp="1"/>
          </p:cNvSpPr>
          <p:nvPr>
            <p:ph type="title"/>
          </p:nvPr>
        </p:nvSpPr>
        <p:spPr/>
        <p:txBody>
          <a:bodyPr/>
          <a:lstStyle/>
          <a:p>
            <a:r>
              <a:rPr lang="en-US" dirty="0"/>
              <a:t>Parent Education and Training</a:t>
            </a:r>
          </a:p>
        </p:txBody>
      </p:sp>
      <p:sp>
        <p:nvSpPr>
          <p:cNvPr id="3" name="Content Placeholder 2">
            <a:extLst>
              <a:ext uri="{FF2B5EF4-FFF2-40B4-BE49-F238E27FC236}">
                <a16:creationId xmlns:a16="http://schemas.microsoft.com/office/drawing/2014/main" id="{341685A0-9BEF-495B-96AC-E8D138DF28CC}"/>
              </a:ext>
            </a:extLst>
          </p:cNvPr>
          <p:cNvSpPr>
            <a:spLocks noGrp="1"/>
          </p:cNvSpPr>
          <p:nvPr>
            <p:ph idx="1"/>
          </p:nvPr>
        </p:nvSpPr>
        <p:spPr>
          <a:xfrm>
            <a:off x="660400" y="2629839"/>
            <a:ext cx="8013700" cy="3594100"/>
          </a:xfrm>
        </p:spPr>
        <p:txBody>
          <a:bodyPr/>
          <a:lstStyle/>
          <a:p>
            <a:pPr marL="0" indent="0">
              <a:buNone/>
            </a:pPr>
            <a:r>
              <a:rPr lang="en-US" dirty="0"/>
              <a:t>At  VCLC we have a home/school collaborative model, each family is connected to a social worker who is the liaison between home and school.  The role of the social worker is to provide parent training, present workshops and facilitate parent support groups. </a:t>
            </a:r>
          </a:p>
          <a:p>
            <a:pPr lvl="1"/>
            <a:r>
              <a:rPr lang="en-US" dirty="0">
                <a:solidFill>
                  <a:schemeClr val="accent3"/>
                </a:solidFill>
              </a:rPr>
              <a:t>If you have any questions or concerns regarding your child's classroom or related services, please reach out to your social worker.</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FE9F5513-C113-4557-924D-9384C4741598}"/>
              </a:ext>
            </a:extLst>
          </p:cNvPr>
          <p:cNvSpPr txBox="1"/>
          <p:nvPr/>
        </p:nvSpPr>
        <p:spPr>
          <a:xfrm flipV="1">
            <a:off x="559027" y="565960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Gill Sans MT"/>
              <a:cs typeface="Arial"/>
            </a:endParaRPr>
          </a:p>
        </p:txBody>
      </p:sp>
      <p:pic>
        <p:nvPicPr>
          <p:cNvPr id="4100" name="Picture 4" descr="Benefits of Parent Training | BCOTB | ABA Therapy Specialists">
            <a:extLst>
              <a:ext uri="{FF2B5EF4-FFF2-40B4-BE49-F238E27FC236}">
                <a16:creationId xmlns:a16="http://schemas.microsoft.com/office/drawing/2014/main" id="{83E743F2-5112-403C-B3C9-022680D9E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4614478"/>
            <a:ext cx="3136900" cy="209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75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D3CA-8C64-4D53-9EC6-A53687A22356}"/>
              </a:ext>
            </a:extLst>
          </p:cNvPr>
          <p:cNvSpPr>
            <a:spLocks noGrp="1"/>
          </p:cNvSpPr>
          <p:nvPr>
            <p:ph type="title"/>
          </p:nvPr>
        </p:nvSpPr>
        <p:spPr/>
        <p:txBody>
          <a:bodyPr/>
          <a:lstStyle/>
          <a:p>
            <a:pPr algn="ctr">
              <a:defRPr/>
            </a:pPr>
            <a:r>
              <a:rPr lang="en-US" dirty="0"/>
              <a:t>FAMILY Association</a:t>
            </a:r>
          </a:p>
        </p:txBody>
      </p:sp>
      <p:sp>
        <p:nvSpPr>
          <p:cNvPr id="9219" name="Content Placeholder 2">
            <a:extLst>
              <a:ext uri="{FF2B5EF4-FFF2-40B4-BE49-F238E27FC236}">
                <a16:creationId xmlns:a16="http://schemas.microsoft.com/office/drawing/2014/main" id="{CEC5F7F3-68B9-48B6-993E-F24DA2BAA1A3}"/>
              </a:ext>
            </a:extLst>
          </p:cNvPr>
          <p:cNvSpPr>
            <a:spLocks noGrp="1"/>
          </p:cNvSpPr>
          <p:nvPr>
            <p:ph idx="1"/>
          </p:nvPr>
        </p:nvSpPr>
        <p:spPr>
          <a:xfrm>
            <a:off x="469900" y="2527981"/>
            <a:ext cx="8128000" cy="3594100"/>
          </a:xfrm>
        </p:spPr>
        <p:txBody>
          <a:bodyPr/>
          <a:lstStyle/>
          <a:p>
            <a:pPr marL="457200" lvl="1" indent="0">
              <a:buNone/>
            </a:pPr>
            <a:r>
              <a:rPr lang="en-US" altLang="en-US" sz="2000" dirty="0"/>
              <a:t>Role of the Family  Association:</a:t>
            </a:r>
          </a:p>
          <a:p>
            <a:pPr marL="685800" lvl="3" indent="0">
              <a:buNone/>
            </a:pPr>
            <a:r>
              <a:rPr lang="en-US" altLang="en-US" sz="2000" dirty="0"/>
              <a:t> </a:t>
            </a:r>
            <a:r>
              <a:rPr lang="en-US" altLang="en-US" sz="1800" dirty="0">
                <a:solidFill>
                  <a:schemeClr val="accent5"/>
                </a:solidFill>
              </a:rPr>
              <a:t>We have fundraising events and other activities for our children and families          both in school and in the community.</a:t>
            </a:r>
          </a:p>
          <a:p>
            <a:pPr lvl="3"/>
            <a:r>
              <a:rPr lang="en-US" altLang="en-US" sz="1800" dirty="0">
                <a:solidFill>
                  <a:schemeClr val="accent5"/>
                </a:solidFill>
              </a:rPr>
              <a:t>We meet monthly to plan events.  </a:t>
            </a:r>
          </a:p>
          <a:p>
            <a:pPr lvl="3"/>
            <a:r>
              <a:rPr lang="en-US" altLang="en-US" sz="1800" dirty="0">
                <a:solidFill>
                  <a:schemeClr val="accent5"/>
                </a:solidFill>
              </a:rPr>
              <a:t>Watch for details about how you can become member of the Family Association. </a:t>
            </a:r>
          </a:p>
        </p:txBody>
      </p:sp>
      <p:pic>
        <p:nvPicPr>
          <p:cNvPr id="5122" name="Picture 2" descr="Parent Association - Miscellaneous - P.S. 192 Jacob H. Schiff School">
            <a:extLst>
              <a:ext uri="{FF2B5EF4-FFF2-40B4-BE49-F238E27FC236}">
                <a16:creationId xmlns:a16="http://schemas.microsoft.com/office/drawing/2014/main" id="{993F10A1-03F2-40A7-A8E8-4C3A1896B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695" y="4620133"/>
            <a:ext cx="3209925" cy="2139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5DA57-EE16-4615-B9AC-AF98E12AAB16}"/>
              </a:ext>
            </a:extLst>
          </p:cNvPr>
          <p:cNvSpPr>
            <a:spLocks noGrp="1"/>
          </p:cNvSpPr>
          <p:nvPr>
            <p:ph type="title"/>
          </p:nvPr>
        </p:nvSpPr>
        <p:spPr>
          <a:xfrm>
            <a:off x="1606045" y="964691"/>
            <a:ext cx="6172293" cy="1410373"/>
          </a:xfrm>
        </p:spPr>
        <p:txBody>
          <a:bodyPr>
            <a:noAutofit/>
          </a:bodyPr>
          <a:lstStyle/>
          <a:p>
            <a:pPr eaLnBrk="1" fontAlgn="auto" hangingPunct="1">
              <a:spcAft>
                <a:spcPts val="0"/>
              </a:spcAft>
              <a:defRPr/>
            </a:pPr>
            <a:r>
              <a:rPr lang="en-US" dirty="0"/>
              <a:t>Provide the best care, welfare, safety and security </a:t>
            </a:r>
          </a:p>
        </p:txBody>
      </p:sp>
      <p:sp>
        <p:nvSpPr>
          <p:cNvPr id="3" name="Content Placeholder 2">
            <a:extLst>
              <a:ext uri="{FF2B5EF4-FFF2-40B4-BE49-F238E27FC236}">
                <a16:creationId xmlns:a16="http://schemas.microsoft.com/office/drawing/2014/main" id="{A615E4C2-DDDE-4601-89AA-010F16397001}"/>
              </a:ext>
            </a:extLst>
          </p:cNvPr>
          <p:cNvSpPr>
            <a:spLocks noGrp="1"/>
          </p:cNvSpPr>
          <p:nvPr>
            <p:ph idx="1"/>
          </p:nvPr>
        </p:nvSpPr>
        <p:spPr>
          <a:xfrm>
            <a:off x="938213" y="2375064"/>
            <a:ext cx="7634287" cy="3505036"/>
          </a:xfrm>
        </p:spPr>
        <p:txBody>
          <a:bodyPr rtlCol="0">
            <a:normAutofit/>
          </a:bodyPr>
          <a:lstStyle/>
          <a:p>
            <a:pPr marL="0" indent="0" eaLnBrk="1" fontAlgn="auto" hangingPunct="1">
              <a:spcAft>
                <a:spcPts val="0"/>
              </a:spcAft>
              <a:buFont typeface="Symbol" panose="05050102010706020507" pitchFamily="18" charset="2"/>
              <a:buNone/>
              <a:defRPr/>
            </a:pPr>
            <a:endParaRPr lang="en-US" dirty="0">
              <a:solidFill>
                <a:schemeClr val="tx1">
                  <a:lumMod val="65000"/>
                  <a:lumOff val="35000"/>
                </a:schemeClr>
              </a:solidFill>
            </a:endParaRPr>
          </a:p>
          <a:p>
            <a:pPr marL="0" indent="0" eaLnBrk="1" fontAlgn="auto" hangingPunct="1">
              <a:spcAft>
                <a:spcPts val="0"/>
              </a:spcAft>
              <a:buFont typeface="Symbol" panose="05050102010706020507" pitchFamily="18" charset="2"/>
              <a:buNone/>
              <a:defRPr/>
            </a:pPr>
            <a:r>
              <a:rPr lang="en-US" dirty="0">
                <a:solidFill>
                  <a:schemeClr val="tx1"/>
                </a:solidFill>
              </a:rPr>
              <a:t>Sign in &amp; Sign out procedures</a:t>
            </a:r>
          </a:p>
          <a:p>
            <a:pPr marL="0" indent="0">
              <a:spcAft>
                <a:spcPts val="0"/>
              </a:spcAft>
              <a:buNone/>
              <a:defRPr/>
            </a:pPr>
            <a:r>
              <a:rPr lang="en-US" dirty="0">
                <a:solidFill>
                  <a:schemeClr val="tx1"/>
                </a:solidFill>
              </a:rPr>
              <a:t>Building Access</a:t>
            </a:r>
          </a:p>
          <a:p>
            <a:pPr marL="0" indent="0" eaLnBrk="1" fontAlgn="auto" hangingPunct="1">
              <a:spcAft>
                <a:spcPts val="0"/>
              </a:spcAft>
              <a:buFont typeface="Symbol" panose="05050102010706020507" pitchFamily="18" charset="2"/>
              <a:buNone/>
              <a:defRPr/>
            </a:pPr>
            <a:r>
              <a:rPr lang="en-US" dirty="0">
                <a:solidFill>
                  <a:schemeClr val="tx1"/>
                </a:solidFill>
              </a:rPr>
              <a:t>Picture Identification</a:t>
            </a:r>
          </a:p>
          <a:p>
            <a:pPr marL="0" indent="0" eaLnBrk="1" fontAlgn="auto" hangingPunct="1">
              <a:spcAft>
                <a:spcPts val="0"/>
              </a:spcAft>
              <a:buFont typeface="Symbol" panose="05050102010706020507" pitchFamily="18" charset="2"/>
              <a:buNone/>
              <a:defRPr/>
            </a:pPr>
            <a:endParaRPr lang="en-US" dirty="0">
              <a:solidFill>
                <a:schemeClr val="tx1">
                  <a:lumMod val="65000"/>
                  <a:lumOff val="35000"/>
                </a:schemeClr>
              </a:solidFill>
            </a:endParaRPr>
          </a:p>
          <a:p>
            <a:pPr marL="0" indent="0" eaLnBrk="1" fontAlgn="auto" hangingPunct="1">
              <a:spcAft>
                <a:spcPts val="0"/>
              </a:spcAft>
              <a:buFont typeface="Symbol" panose="05050102010706020507" pitchFamily="18" charset="2"/>
              <a:buNone/>
              <a:defRPr/>
            </a:pPr>
            <a:endParaRPr lang="en-US" dirty="0">
              <a:solidFill>
                <a:schemeClr val="tx1">
                  <a:lumMod val="65000"/>
                  <a:lumOff val="35000"/>
                </a:schemeClr>
              </a:solidFill>
            </a:endParaRPr>
          </a:p>
          <a:p>
            <a:pPr marL="0" indent="0" eaLnBrk="1" fontAlgn="auto" hangingPunct="1">
              <a:spcAft>
                <a:spcPts val="0"/>
              </a:spcAft>
              <a:buFont typeface="Symbol" panose="05050102010706020507" pitchFamily="18" charset="2"/>
              <a:buNone/>
              <a:defRPr/>
            </a:pPr>
            <a:endParaRPr lang="en-US" dirty="0">
              <a:solidFill>
                <a:schemeClr val="tx1">
                  <a:lumMod val="65000"/>
                  <a:lumOff val="35000"/>
                </a:schemeClr>
              </a:solidFill>
            </a:endParaRPr>
          </a:p>
          <a:p>
            <a:pPr marL="274320" indent="-274320" eaLnBrk="1" fontAlgn="auto" hangingPunct="1">
              <a:spcAft>
                <a:spcPts val="0"/>
              </a:spcAft>
              <a:defRPr/>
            </a:pPr>
            <a:endParaRPr lang="en-US" dirty="0">
              <a:solidFill>
                <a:schemeClr val="tx1">
                  <a:lumMod val="65000"/>
                  <a:lumOff val="35000"/>
                </a:schemeClr>
              </a:solidFill>
            </a:endParaRPr>
          </a:p>
          <a:p>
            <a:pPr marL="0" indent="0" eaLnBrk="1" fontAlgn="auto" hangingPunct="1">
              <a:spcAft>
                <a:spcPts val="0"/>
              </a:spcAft>
              <a:buFont typeface="Symbol" panose="05050102010706020507" pitchFamily="18" charset="2"/>
              <a:buNone/>
              <a:defRPr/>
            </a:pPr>
            <a:endParaRPr lang="en-US" sz="2800" dirty="0">
              <a:solidFill>
                <a:schemeClr val="tx1">
                  <a:lumMod val="65000"/>
                  <a:lumOff val="35000"/>
                </a:schemeClr>
              </a:solidFill>
            </a:endParaRPr>
          </a:p>
        </p:txBody>
      </p:sp>
      <p:pic>
        <p:nvPicPr>
          <p:cNvPr id="16387" name="Picture 2" descr="Parent Pick Up at Elementary School and Leadership - WJM Associates">
            <a:extLst>
              <a:ext uri="{FF2B5EF4-FFF2-40B4-BE49-F238E27FC236}">
                <a16:creationId xmlns:a16="http://schemas.microsoft.com/office/drawing/2014/main" id="{E6B3CF90-87D5-4B51-A743-A708ABD68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637" y="2988837"/>
            <a:ext cx="22288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a:extLst>
              <a:ext uri="{FF2B5EF4-FFF2-40B4-BE49-F238E27FC236}">
                <a16:creationId xmlns:a16="http://schemas.microsoft.com/office/drawing/2014/main" id="{EAAEC67E-AB28-4A69-915A-89ED1B500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045" y="4648200"/>
            <a:ext cx="3316468" cy="172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a:extLst>
              <a:ext uri="{FF2B5EF4-FFF2-40B4-BE49-F238E27FC236}">
                <a16:creationId xmlns:a16="http://schemas.microsoft.com/office/drawing/2014/main" id="{A58E1840-D2A2-488B-B407-B3B3D3B86951}"/>
              </a:ext>
            </a:extLst>
          </p:cNvPr>
          <p:cNvSpPr>
            <a:spLocks noGrp="1"/>
          </p:cNvSpPr>
          <p:nvPr>
            <p:ph type="title"/>
          </p:nvPr>
        </p:nvSpPr>
        <p:spPr/>
        <p:txBody>
          <a:bodyPr/>
          <a:lstStyle/>
          <a:p>
            <a:pPr eaLnBrk="1" fontAlgn="auto" hangingPunct="1">
              <a:spcAft>
                <a:spcPts val="0"/>
              </a:spcAft>
              <a:defRPr/>
            </a:pPr>
            <a:r>
              <a:rPr lang="en-US" altLang="en-US" dirty="0"/>
              <a:t>Health &amp; Medical Information </a:t>
            </a:r>
          </a:p>
        </p:txBody>
      </p:sp>
      <p:sp>
        <p:nvSpPr>
          <p:cNvPr id="2" name="Content Placeholder 2">
            <a:extLst>
              <a:ext uri="{FF2B5EF4-FFF2-40B4-BE49-F238E27FC236}">
                <a16:creationId xmlns:a16="http://schemas.microsoft.com/office/drawing/2014/main" id="{25924522-B913-4963-BFBC-5898AEEAFFA1}"/>
              </a:ext>
            </a:extLst>
          </p:cNvPr>
          <p:cNvSpPr>
            <a:spLocks noGrp="1"/>
          </p:cNvSpPr>
          <p:nvPr>
            <p:ph idx="1"/>
          </p:nvPr>
        </p:nvSpPr>
        <p:spPr>
          <a:xfrm>
            <a:off x="988826" y="2375065"/>
            <a:ext cx="7634287" cy="4044902"/>
          </a:xfrm>
        </p:spPr>
        <p:txBody>
          <a:bodyPr/>
          <a:lstStyle/>
          <a:p>
            <a:pPr marL="0" indent="0" algn="ctr" eaLnBrk="1" hangingPunct="1">
              <a:buNone/>
            </a:pPr>
            <a:r>
              <a:rPr lang="en-US" altLang="en-US" sz="2000" dirty="0">
                <a:solidFill>
                  <a:schemeClr val="accent3"/>
                </a:solidFill>
              </a:rPr>
              <a:t>Syosset, </a:t>
            </a:r>
            <a:r>
              <a:rPr lang="en-US" altLang="en-US" sz="2000" dirty="0">
                <a:solidFill>
                  <a:schemeClr val="tx1"/>
                </a:solidFill>
              </a:rPr>
              <a:t>Laurie Librizzi: </a:t>
            </a:r>
            <a:r>
              <a:rPr lang="en-US" altLang="en-US" sz="2000" dirty="0"/>
              <a:t>516-921-7171 ext. 2110</a:t>
            </a:r>
          </a:p>
          <a:p>
            <a:pPr marL="0" indent="0" algn="ctr" eaLnBrk="1" hangingPunct="1">
              <a:buNone/>
            </a:pPr>
            <a:r>
              <a:rPr lang="en-US" altLang="en-US" sz="2000" dirty="0">
                <a:hlinkClick r:id="rId3"/>
              </a:rPr>
              <a:t>llibrizzi@vclc.org</a:t>
            </a:r>
            <a:endParaRPr lang="en-US" altLang="en-US" sz="2000" dirty="0"/>
          </a:p>
          <a:p>
            <a:pPr marL="0" indent="0" algn="ctr" eaLnBrk="1" hangingPunct="1">
              <a:buNone/>
            </a:pPr>
            <a:endParaRPr lang="en-US" altLang="en-US" sz="2000" dirty="0"/>
          </a:p>
          <a:p>
            <a:pPr marL="0" indent="0" eaLnBrk="1" hangingPunct="1">
              <a:buFont typeface="Symbol" panose="05050102010706020507" pitchFamily="18" charset="2"/>
              <a:buNone/>
            </a:pPr>
            <a:endParaRPr lang="en-US" altLang="en-US" dirty="0"/>
          </a:p>
          <a:p>
            <a:pPr marL="0" indent="0" eaLnBrk="1" hangingPunct="1">
              <a:buFont typeface="Symbol" panose="05050102010706020507" pitchFamily="18" charset="2"/>
              <a:buNone/>
            </a:pPr>
            <a:endParaRPr lang="en-US" altLang="en-US" dirty="0"/>
          </a:p>
          <a:p>
            <a:pPr marL="0" indent="0" eaLnBrk="1" hangingPunct="1">
              <a:buFont typeface="Symbol" panose="05050102010706020507" pitchFamily="18" charset="2"/>
              <a:buNone/>
            </a:pPr>
            <a:endParaRPr lang="en-US" altLang="en-US" dirty="0"/>
          </a:p>
          <a:p>
            <a:pPr marL="0" indent="0" eaLnBrk="1" hangingPunct="1">
              <a:buFont typeface="Symbol" panose="05050102010706020507" pitchFamily="18" charset="2"/>
              <a:buNone/>
            </a:pPr>
            <a:endParaRPr lang="en-US" altLang="en-US" dirty="0"/>
          </a:p>
          <a:p>
            <a:pPr marL="0" indent="0" eaLnBrk="1" hangingPunct="1">
              <a:buFont typeface="Symbol" panose="05050102010706020507" pitchFamily="18" charset="2"/>
              <a:buNone/>
            </a:pPr>
            <a:endParaRPr lang="en-US" altLang="en-US" dirty="0"/>
          </a:p>
          <a:p>
            <a:pPr marL="0" indent="0" eaLnBrk="1" hangingPunct="1">
              <a:buFont typeface="Symbol" panose="05050102010706020507" pitchFamily="18" charset="2"/>
              <a:buNone/>
            </a:pPr>
            <a:endParaRPr lang="en-US" altLang="en-US" dirty="0"/>
          </a:p>
          <a:p>
            <a:pPr marL="0" indent="0" eaLnBrk="1" hangingPunct="1">
              <a:buFont typeface="Symbol" panose="05050102010706020507" pitchFamily="18" charset="2"/>
              <a:buNone/>
            </a:pPr>
            <a:endParaRPr lang="en-US" altLang="en-US" dirty="0"/>
          </a:p>
          <a:p>
            <a:pPr marL="0" indent="0" eaLnBrk="1" hangingPunct="1">
              <a:buFont typeface="Symbol" panose="05050102010706020507" pitchFamily="18" charset="2"/>
              <a:buNone/>
            </a:pPr>
            <a:endParaRPr lang="en-US" altLang="en-US" dirty="0"/>
          </a:p>
        </p:txBody>
      </p:sp>
      <p:pic>
        <p:nvPicPr>
          <p:cNvPr id="7170" name="Picture 2" descr="A school nurse finds the pandemic has her missing her sweet &amp;#39;frequent  fliers&amp;#39; - The Boston Globe">
            <a:extLst>
              <a:ext uri="{FF2B5EF4-FFF2-40B4-BE49-F238E27FC236}">
                <a16:creationId xmlns:a16="http://schemas.microsoft.com/office/drawing/2014/main" id="{50687B9F-0000-4EBA-88F0-90CFDDBB1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335" y="3679950"/>
            <a:ext cx="3781330" cy="1962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576E7FB7-BEA0-4937-875B-72AED0EE5ED1}"/>
              </a:ext>
            </a:extLst>
          </p:cNvPr>
          <p:cNvSpPr>
            <a:spLocks noGrp="1"/>
          </p:cNvSpPr>
          <p:nvPr>
            <p:ph type="title"/>
          </p:nvPr>
        </p:nvSpPr>
        <p:spPr/>
        <p:txBody>
          <a:bodyPr/>
          <a:lstStyle/>
          <a:p>
            <a:pPr eaLnBrk="1" fontAlgn="auto" hangingPunct="1">
              <a:spcAft>
                <a:spcPts val="0"/>
              </a:spcAft>
              <a:defRPr/>
            </a:pPr>
            <a:r>
              <a:rPr lang="en-US" altLang="en-US" dirty="0"/>
              <a:t>Transportation</a:t>
            </a:r>
          </a:p>
        </p:txBody>
      </p:sp>
      <p:sp>
        <p:nvSpPr>
          <p:cNvPr id="2" name="Content Placeholder 2">
            <a:extLst>
              <a:ext uri="{FF2B5EF4-FFF2-40B4-BE49-F238E27FC236}">
                <a16:creationId xmlns:a16="http://schemas.microsoft.com/office/drawing/2014/main" id="{C7E3048A-AE77-4A39-AA18-859CC65DC671}"/>
              </a:ext>
            </a:extLst>
          </p:cNvPr>
          <p:cNvSpPr>
            <a:spLocks noGrp="1"/>
          </p:cNvSpPr>
          <p:nvPr>
            <p:ph idx="1"/>
          </p:nvPr>
        </p:nvSpPr>
        <p:spPr>
          <a:xfrm>
            <a:off x="609600" y="2303813"/>
            <a:ext cx="8229600" cy="4260500"/>
          </a:xfrm>
        </p:spPr>
        <p:txBody>
          <a:bodyPr>
            <a:normAutofit/>
          </a:bodyPr>
          <a:lstStyle/>
          <a:p>
            <a:pPr marL="0" indent="0" algn="ctr" eaLnBrk="1" hangingPunct="1">
              <a:buNone/>
            </a:pPr>
            <a:r>
              <a:rPr lang="en-US" altLang="en-US" sz="2000" dirty="0">
                <a:solidFill>
                  <a:schemeClr val="accent3"/>
                </a:solidFill>
              </a:rPr>
              <a:t>Syosset, </a:t>
            </a:r>
            <a:r>
              <a:rPr lang="en-US" altLang="en-US" sz="2000" dirty="0"/>
              <a:t> Amanda Schnorr: 516-921-7171 ext. 2189</a:t>
            </a:r>
          </a:p>
          <a:p>
            <a:pPr marL="0" indent="0" algn="ctr" eaLnBrk="1" hangingPunct="1">
              <a:buNone/>
            </a:pPr>
            <a:r>
              <a:rPr lang="en-US" altLang="en-US" sz="2000" dirty="0">
                <a:hlinkClick r:id="rId3"/>
              </a:rPr>
              <a:t>aschnorr@vclc.org</a:t>
            </a:r>
            <a:endParaRPr lang="en-US" altLang="en-US" sz="2000" dirty="0"/>
          </a:p>
          <a:p>
            <a:pPr marL="0" indent="0" algn="ctr" eaLnBrk="1" hangingPunct="1">
              <a:buNone/>
            </a:pPr>
            <a:endParaRPr lang="en-US" altLang="en-US" sz="2000" dirty="0"/>
          </a:p>
          <a:p>
            <a:pPr marL="0" indent="0" algn="ctr">
              <a:buFont typeface="Arial" panose="020B0604020202020204" pitchFamily="34" charset="0"/>
              <a:buNone/>
            </a:pPr>
            <a:endParaRPr lang="en-US" altLang="en-US" sz="2000" dirty="0"/>
          </a:p>
          <a:p>
            <a:pPr marL="0" indent="0" algn="ctr">
              <a:buNone/>
            </a:pPr>
            <a:endParaRPr lang="en-US" altLang="en-US" sz="2000" dirty="0"/>
          </a:p>
          <a:p>
            <a:pPr marL="0" indent="0" algn="ctr">
              <a:buNone/>
            </a:pPr>
            <a:endParaRPr lang="en-US" altLang="en-US" sz="2000" dirty="0"/>
          </a:p>
          <a:p>
            <a:pPr marL="0" indent="0" algn="ctr">
              <a:buNone/>
            </a:pPr>
            <a:endParaRPr lang="en-US" altLang="en-US" sz="2000" dirty="0"/>
          </a:p>
          <a:p>
            <a:pPr marL="0" indent="0" algn="ctr">
              <a:buNone/>
            </a:pPr>
            <a:endParaRPr lang="en-US" altLang="en-US" sz="2000" dirty="0"/>
          </a:p>
          <a:p>
            <a:pPr marL="0" indent="0" algn="ctr">
              <a:buNone/>
            </a:pPr>
            <a:endParaRPr lang="en-US" altLang="en-US" sz="2000" dirty="0"/>
          </a:p>
          <a:p>
            <a:pPr marL="0" indent="0" algn="ctr">
              <a:buNone/>
            </a:pPr>
            <a:endParaRPr lang="en-US" altLang="en-US" sz="2000" dirty="0">
              <a:solidFill>
                <a:schemeClr val="accent4"/>
              </a:solidFill>
            </a:endParaRPr>
          </a:p>
        </p:txBody>
      </p:sp>
      <p:pic>
        <p:nvPicPr>
          <p:cNvPr id="6146" name="Picture 2" descr="Our Values &amp;amp; Vision | WE Transport">
            <a:extLst>
              <a:ext uri="{FF2B5EF4-FFF2-40B4-BE49-F238E27FC236}">
                <a16:creationId xmlns:a16="http://schemas.microsoft.com/office/drawing/2014/main" id="{DFF663D4-C91C-43EA-99CB-04F32CAFF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825" y="3429000"/>
            <a:ext cx="4960349" cy="209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F934-949B-724F-80EF-91865B01AE87}"/>
              </a:ext>
            </a:extLst>
          </p:cNvPr>
          <p:cNvSpPr>
            <a:spLocks noGrp="1"/>
          </p:cNvSpPr>
          <p:nvPr>
            <p:ph type="title"/>
          </p:nvPr>
        </p:nvSpPr>
        <p:spPr>
          <a:xfrm>
            <a:off x="669767" y="542544"/>
            <a:ext cx="3291840" cy="1143000"/>
          </a:xfrm>
        </p:spPr>
        <p:txBody>
          <a:bodyPr/>
          <a:lstStyle/>
          <a:p>
            <a:r>
              <a:rPr lang="en-US" dirty="0"/>
              <a:t>Social Media</a:t>
            </a:r>
          </a:p>
        </p:txBody>
      </p:sp>
      <p:sp>
        <p:nvSpPr>
          <p:cNvPr id="4" name="Text Placeholder 3">
            <a:extLst>
              <a:ext uri="{FF2B5EF4-FFF2-40B4-BE49-F238E27FC236}">
                <a16:creationId xmlns:a16="http://schemas.microsoft.com/office/drawing/2014/main" id="{18AE9EAC-27B7-1E42-B274-63F3DD7C8A43}"/>
              </a:ext>
            </a:extLst>
          </p:cNvPr>
          <p:cNvSpPr>
            <a:spLocks noGrp="1"/>
          </p:cNvSpPr>
          <p:nvPr>
            <p:ph type="body" sz="half" idx="2"/>
          </p:nvPr>
        </p:nvSpPr>
        <p:spPr>
          <a:xfrm>
            <a:off x="205508" y="1886219"/>
            <a:ext cx="4226792" cy="3816081"/>
          </a:xfrm>
        </p:spPr>
        <p:txBody>
          <a:bodyPr>
            <a:normAutofit fontScale="92500" lnSpcReduction="20000"/>
          </a:bodyPr>
          <a:lstStyle/>
          <a:p>
            <a:endParaRPr lang="en-US" sz="2000" dirty="0"/>
          </a:p>
          <a:p>
            <a:endParaRPr lang="en-US" sz="3800" dirty="0"/>
          </a:p>
          <a:p>
            <a:r>
              <a:rPr lang="en-US" sz="3800" dirty="0"/>
              <a:t>www.varietyclc.org</a:t>
            </a:r>
          </a:p>
          <a:p>
            <a:r>
              <a:rPr lang="en-US" sz="6400" dirty="0"/>
              <a:t> </a:t>
            </a:r>
          </a:p>
          <a:p>
            <a:r>
              <a:rPr lang="en-US" sz="3000" u="sng" dirty="0">
                <a:solidFill>
                  <a:srgbClr val="0070C0"/>
                </a:solidFill>
              </a:rPr>
              <a:t>FACEBOOK</a:t>
            </a:r>
            <a:endParaRPr lang="en-US" sz="3000" dirty="0">
              <a:solidFill>
                <a:srgbClr val="0070C0"/>
              </a:solidFill>
            </a:endParaRPr>
          </a:p>
          <a:p>
            <a:r>
              <a:rPr lang="en-US" sz="6400" dirty="0"/>
              <a:t> </a:t>
            </a:r>
          </a:p>
          <a:p>
            <a:endParaRPr lang="en-US" dirty="0"/>
          </a:p>
        </p:txBody>
      </p:sp>
      <p:pic>
        <p:nvPicPr>
          <p:cNvPr id="13" name="Picture 12" descr="A picture containing text&#10;&#10;Description automatically generated">
            <a:extLst>
              <a:ext uri="{FF2B5EF4-FFF2-40B4-BE49-F238E27FC236}">
                <a16:creationId xmlns:a16="http://schemas.microsoft.com/office/drawing/2014/main" id="{F790D394-B9F2-4439-B1A3-C1440D813389}"/>
              </a:ext>
            </a:extLst>
          </p:cNvPr>
          <p:cNvPicPr/>
          <p:nvPr/>
        </p:nvPicPr>
        <p:blipFill rotWithShape="1">
          <a:blip r:embed="rId3">
            <a:extLst>
              <a:ext uri="{28A0092B-C50C-407E-A947-70E740481C1C}">
                <a14:useLocalDpi xmlns:a14="http://schemas.microsoft.com/office/drawing/2010/main" val="0"/>
              </a:ext>
            </a:extLst>
          </a:blip>
          <a:srcRect t="2381" b="2381"/>
          <a:stretch/>
        </p:blipFill>
        <p:spPr bwMode="auto">
          <a:xfrm>
            <a:off x="5356860" y="1422400"/>
            <a:ext cx="3291840" cy="368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8935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E65B-5F16-4CF8-8877-DB58A287D22C}"/>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8B1D010A-FE52-4020-8F9B-EB3DDF4E57FC}"/>
              </a:ext>
            </a:extLst>
          </p:cNvPr>
          <p:cNvSpPr>
            <a:spLocks noGrp="1"/>
          </p:cNvSpPr>
          <p:nvPr>
            <p:ph idx="1"/>
          </p:nvPr>
        </p:nvSpPr>
        <p:spPr>
          <a:xfrm>
            <a:off x="748145" y="2638045"/>
            <a:ext cx="7634286" cy="3255263"/>
          </a:xfrm>
        </p:spPr>
        <p:txBody>
          <a:bodyPr>
            <a:normAutofit/>
          </a:bodyPr>
          <a:lstStyle/>
          <a:p>
            <a:pPr marL="0" indent="0">
              <a:buNone/>
            </a:pPr>
            <a:endParaRPr lang="en-US" dirty="0"/>
          </a:p>
          <a:p>
            <a:pPr marL="0" indent="0">
              <a:buNone/>
            </a:pPr>
            <a:r>
              <a:rPr lang="en-US" dirty="0"/>
              <a:t>Contacts</a:t>
            </a:r>
          </a:p>
          <a:p>
            <a:pPr lvl="1"/>
            <a:r>
              <a:rPr lang="en-US" dirty="0">
                <a:solidFill>
                  <a:schemeClr val="accent3"/>
                </a:solidFill>
              </a:rPr>
              <a:t>Anna Cicciari: </a:t>
            </a:r>
            <a:r>
              <a:rPr lang="en-US" dirty="0"/>
              <a:t>Principal – </a:t>
            </a:r>
            <a:r>
              <a:rPr lang="en-US" dirty="0">
                <a:solidFill>
                  <a:schemeClr val="accent4"/>
                </a:solidFill>
              </a:rPr>
              <a:t>Syosset</a:t>
            </a:r>
            <a:r>
              <a:rPr lang="en-US" dirty="0"/>
              <a:t> – </a:t>
            </a:r>
            <a:r>
              <a:rPr lang="en-US" dirty="0">
                <a:hlinkClick r:id="rId3"/>
              </a:rPr>
              <a:t>acicciari@vclc.org</a:t>
            </a:r>
            <a:endParaRPr lang="en-US" dirty="0"/>
          </a:p>
          <a:p>
            <a:pPr lvl="4"/>
            <a:r>
              <a:rPr lang="en-US" dirty="0"/>
              <a:t> 516-921-7171 Ext. 2201</a:t>
            </a:r>
          </a:p>
          <a:p>
            <a:pPr lvl="1"/>
            <a:r>
              <a:rPr lang="en-US" dirty="0">
                <a:solidFill>
                  <a:schemeClr val="accent3"/>
                </a:solidFill>
              </a:rPr>
              <a:t>Stacey Trotti: Assistant Director of Family Services</a:t>
            </a:r>
            <a:r>
              <a:rPr lang="en-US" dirty="0"/>
              <a:t>– </a:t>
            </a:r>
            <a:r>
              <a:rPr lang="en-US" dirty="0">
                <a:hlinkClick r:id="rId4"/>
              </a:rPr>
              <a:t>strotti@vclc.org</a:t>
            </a:r>
            <a:endParaRPr lang="en-US" dirty="0"/>
          </a:p>
          <a:p>
            <a:pPr lvl="4"/>
            <a:r>
              <a:rPr lang="en-US" dirty="0"/>
              <a:t>516-921-7171 Ext. 2184</a:t>
            </a:r>
          </a:p>
          <a:p>
            <a:pPr marL="0" indent="0">
              <a:buNone/>
            </a:pPr>
            <a:endParaRPr lang="en-US" dirty="0"/>
          </a:p>
        </p:txBody>
      </p:sp>
      <p:sp>
        <p:nvSpPr>
          <p:cNvPr id="5" name="Title 1">
            <a:extLst>
              <a:ext uri="{FF2B5EF4-FFF2-40B4-BE49-F238E27FC236}">
                <a16:creationId xmlns:a16="http://schemas.microsoft.com/office/drawing/2014/main" id="{8DB91A7F-4DFF-447B-98C6-EBACBCB5218A}"/>
              </a:ext>
            </a:extLst>
          </p:cNvPr>
          <p:cNvSpPr txBox="1">
            <a:spLocks/>
          </p:cNvSpPr>
          <p:nvPr/>
        </p:nvSpPr>
        <p:spPr>
          <a:xfrm>
            <a:off x="933375" y="5698259"/>
            <a:ext cx="7634287" cy="797544"/>
          </a:xfrm>
          <a:prstGeom prst="rect">
            <a:avLst/>
          </a:prstGeom>
        </p:spPr>
        <p:txBody>
          <a:bodyPr vert="horz" lIns="91440" tIns="45720" rIns="91440" bIns="45720" rtlCol="0" anchor="t">
            <a:normAutofit/>
          </a:bodyPr>
          <a:lstStyle>
            <a:lvl1pPr algn="l" defTabSz="685800" rtl="0" eaLnBrk="0" fontAlgn="base" hangingPunct="0">
              <a:lnSpc>
                <a:spcPct val="90000"/>
              </a:lnSpc>
              <a:spcBef>
                <a:spcPct val="0"/>
              </a:spcBef>
              <a:spcAft>
                <a:spcPct val="0"/>
              </a:spcAft>
              <a:defRPr sz="5100" kern="1200" cap="all" spc="15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2pPr>
            <a:lvl3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3pPr>
            <a:lvl4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4pPr>
            <a:lvl5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5pPr>
            <a:lvl6pPr marL="457200" algn="l" defTabSz="685800" rtl="0" fontAlgn="base">
              <a:lnSpc>
                <a:spcPct val="90000"/>
              </a:lnSpc>
              <a:spcBef>
                <a:spcPct val="0"/>
              </a:spcBef>
              <a:spcAft>
                <a:spcPct val="0"/>
              </a:spcAft>
              <a:defRPr sz="5100">
                <a:solidFill>
                  <a:schemeClr val="tx2"/>
                </a:solidFill>
                <a:latin typeface="Impact" panose="020B0806030902050204" pitchFamily="34" charset="0"/>
              </a:defRPr>
            </a:lvl6pPr>
            <a:lvl7pPr marL="914400" algn="l" defTabSz="685800" rtl="0" fontAlgn="base">
              <a:lnSpc>
                <a:spcPct val="90000"/>
              </a:lnSpc>
              <a:spcBef>
                <a:spcPct val="0"/>
              </a:spcBef>
              <a:spcAft>
                <a:spcPct val="0"/>
              </a:spcAft>
              <a:defRPr sz="5100">
                <a:solidFill>
                  <a:schemeClr val="tx2"/>
                </a:solidFill>
                <a:latin typeface="Impact" panose="020B0806030902050204" pitchFamily="34" charset="0"/>
              </a:defRPr>
            </a:lvl7pPr>
            <a:lvl8pPr marL="1371600" algn="l" defTabSz="685800" rtl="0" fontAlgn="base">
              <a:lnSpc>
                <a:spcPct val="90000"/>
              </a:lnSpc>
              <a:spcBef>
                <a:spcPct val="0"/>
              </a:spcBef>
              <a:spcAft>
                <a:spcPct val="0"/>
              </a:spcAft>
              <a:defRPr sz="5100">
                <a:solidFill>
                  <a:schemeClr val="tx2"/>
                </a:solidFill>
                <a:latin typeface="Impact" panose="020B0806030902050204" pitchFamily="34" charset="0"/>
              </a:defRPr>
            </a:lvl8pPr>
            <a:lvl9pPr marL="1828800" algn="l" defTabSz="685800" rtl="0" fontAlgn="base">
              <a:lnSpc>
                <a:spcPct val="90000"/>
              </a:lnSpc>
              <a:spcBef>
                <a:spcPct val="0"/>
              </a:spcBef>
              <a:spcAft>
                <a:spcPct val="0"/>
              </a:spcAft>
              <a:defRPr sz="5100">
                <a:solidFill>
                  <a:schemeClr val="tx2"/>
                </a:solidFill>
                <a:latin typeface="Impact" panose="020B0806030902050204" pitchFamily="34" charset="0"/>
              </a:defRPr>
            </a:lvl9pPr>
          </a:lstStyle>
          <a:p>
            <a:pPr algn="ctr"/>
            <a:r>
              <a:rPr lang="en-US" dirty="0">
                <a:solidFill>
                  <a:schemeClr val="accent1"/>
                </a:solidFill>
              </a:rPr>
              <a:t>Stay Safe and well!  </a:t>
            </a:r>
          </a:p>
        </p:txBody>
      </p:sp>
    </p:spTree>
    <p:extLst>
      <p:ext uri="{BB962C8B-B14F-4D97-AF65-F5344CB8AC3E}">
        <p14:creationId xmlns:p14="http://schemas.microsoft.com/office/powerpoint/2010/main" val="233749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2DBE-7531-4B67-9825-A03EBBD0FDA7}"/>
              </a:ext>
            </a:extLst>
          </p:cNvPr>
          <p:cNvSpPr>
            <a:spLocks noGrp="1"/>
          </p:cNvSpPr>
          <p:nvPr>
            <p:ph type="title"/>
          </p:nvPr>
        </p:nvSpPr>
        <p:spPr/>
        <p:txBody>
          <a:bodyPr/>
          <a:lstStyle/>
          <a:p>
            <a:r>
              <a:rPr lang="en-US" dirty="0"/>
              <a:t>Tonight's Speakers</a:t>
            </a:r>
          </a:p>
        </p:txBody>
      </p:sp>
      <p:graphicFrame>
        <p:nvGraphicFramePr>
          <p:cNvPr id="4" name="Diagram 3">
            <a:extLst>
              <a:ext uri="{FF2B5EF4-FFF2-40B4-BE49-F238E27FC236}">
                <a16:creationId xmlns:a16="http://schemas.microsoft.com/office/drawing/2014/main" id="{7851353E-FB58-4C59-8F1B-F67B5DD28AB6}"/>
              </a:ext>
            </a:extLst>
          </p:cNvPr>
          <p:cNvGraphicFramePr/>
          <p:nvPr>
            <p:extLst>
              <p:ext uri="{D42A27DB-BD31-4B8C-83A1-F6EECF244321}">
                <p14:modId xmlns:p14="http://schemas.microsoft.com/office/powerpoint/2010/main" val="248896888"/>
              </p:ext>
            </p:extLst>
          </p:nvPr>
        </p:nvGraphicFramePr>
        <p:xfrm>
          <a:off x="1689100" y="2552700"/>
          <a:ext cx="5765800"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55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167C-8BC2-4E9A-8F85-D5F62113F122}"/>
              </a:ext>
            </a:extLst>
          </p:cNvPr>
          <p:cNvSpPr>
            <a:spLocks noGrp="1"/>
          </p:cNvSpPr>
          <p:nvPr>
            <p:ph type="title"/>
          </p:nvPr>
        </p:nvSpPr>
        <p:spPr/>
        <p:txBody>
          <a:bodyPr/>
          <a:lstStyle/>
          <a:p>
            <a:r>
              <a:rPr lang="en-US" dirty="0"/>
              <a:t>Mission and Core Values</a:t>
            </a:r>
          </a:p>
        </p:txBody>
      </p:sp>
      <p:sp>
        <p:nvSpPr>
          <p:cNvPr id="3" name="Content Placeholder 2">
            <a:extLst>
              <a:ext uri="{FF2B5EF4-FFF2-40B4-BE49-F238E27FC236}">
                <a16:creationId xmlns:a16="http://schemas.microsoft.com/office/drawing/2014/main" id="{7C49605E-2A38-43F5-A517-D26339E5DE11}"/>
              </a:ext>
            </a:extLst>
          </p:cNvPr>
          <p:cNvSpPr>
            <a:spLocks noGrp="1"/>
          </p:cNvSpPr>
          <p:nvPr>
            <p:ph idx="1"/>
          </p:nvPr>
        </p:nvSpPr>
        <p:spPr>
          <a:xfrm>
            <a:off x="671729" y="2268186"/>
            <a:ext cx="7634287" cy="4427537"/>
          </a:xfrm>
        </p:spPr>
        <p:txBody>
          <a:bodyPr>
            <a:normAutofit/>
          </a:bodyPr>
          <a:lstStyle/>
          <a:p>
            <a:pPr marL="0" indent="0" algn="just">
              <a:buNone/>
            </a:pPr>
            <a:r>
              <a:rPr lang="en-US" dirty="0">
                <a:ea typeface="+mn-lt"/>
                <a:cs typeface="+mn-lt"/>
              </a:rPr>
              <a:t>VCLC is committed to providing high quality programs for young children with disabilities and their families that focus on the educational, social-emotional and physical growth of the children, and home/school collaboration.  </a:t>
            </a:r>
            <a:endParaRPr lang="en-US" sz="1200" dirty="0">
              <a:ea typeface="+mn-lt"/>
              <a:cs typeface="+mn-lt"/>
            </a:endParaRPr>
          </a:p>
        </p:txBody>
      </p:sp>
      <p:pic>
        <p:nvPicPr>
          <p:cNvPr id="5" name="Picture 4">
            <a:extLst>
              <a:ext uri="{FF2B5EF4-FFF2-40B4-BE49-F238E27FC236}">
                <a16:creationId xmlns:a16="http://schemas.microsoft.com/office/drawing/2014/main" id="{75E5AE11-927E-42A8-B72B-77582BF79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954" y="3915453"/>
            <a:ext cx="6743700" cy="1247775"/>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B7D96685-11DD-4942-9F7A-143AF8E05AE3}"/>
              </a:ext>
            </a:extLst>
          </p:cNvPr>
          <p:cNvPicPr/>
          <p:nvPr/>
        </p:nvPicPr>
        <p:blipFill rotWithShape="1">
          <a:blip r:embed="rId4">
            <a:extLst>
              <a:ext uri="{28A0092B-C50C-407E-A947-70E740481C1C}">
                <a14:useLocalDpi xmlns:a14="http://schemas.microsoft.com/office/drawing/2010/main" val="0"/>
              </a:ext>
            </a:extLst>
          </a:blip>
          <a:srcRect t="2381" b="2381"/>
          <a:stretch/>
        </p:blipFill>
        <p:spPr bwMode="auto">
          <a:xfrm>
            <a:off x="424310" y="3933232"/>
            <a:ext cx="1181735" cy="1212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0835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FCDF-169B-4741-B1D8-95853A29C7F4}"/>
              </a:ext>
            </a:extLst>
          </p:cNvPr>
          <p:cNvSpPr>
            <a:spLocks noGrp="1"/>
          </p:cNvSpPr>
          <p:nvPr>
            <p:ph type="ctrTitle"/>
          </p:nvPr>
        </p:nvSpPr>
        <p:spPr>
          <a:xfrm>
            <a:off x="332509" y="441790"/>
            <a:ext cx="8490857" cy="5974420"/>
          </a:xfrm>
        </p:spPr>
        <p:txBody>
          <a:bodyPr>
            <a:normAutofit/>
          </a:bodyPr>
          <a:lstStyle/>
          <a:p>
            <a:r>
              <a:rPr lang="en-US" sz="2700" dirty="0">
                <a:latin typeface="Gill Sans MT"/>
              </a:rPr>
              <a:t>If you have not returned the packet with your medical, prescriptions, permission slips, etc.</a:t>
            </a:r>
            <a:br>
              <a:rPr lang="en-US" sz="2700" dirty="0">
                <a:latin typeface="Gill Sans MT"/>
              </a:rPr>
            </a:br>
            <a:br>
              <a:rPr lang="en-US" sz="2700" dirty="0">
                <a:latin typeface="Gill Sans MT"/>
              </a:rPr>
            </a:br>
            <a:r>
              <a:rPr lang="en-US" sz="6000" dirty="0">
                <a:latin typeface="Gill Sans MT"/>
              </a:rPr>
              <a:t> </a:t>
            </a:r>
            <a:r>
              <a:rPr lang="en-US" sz="6000" dirty="0">
                <a:solidFill>
                  <a:srgbClr val="C00000"/>
                </a:solidFill>
                <a:latin typeface="Gill Sans MT"/>
              </a:rPr>
              <a:t>Please do So </a:t>
            </a:r>
            <a:r>
              <a:rPr lang="en-US" sz="7200" b="1" dirty="0">
                <a:solidFill>
                  <a:srgbClr val="C00000"/>
                </a:solidFill>
                <a:latin typeface="Gill Sans MT"/>
              </a:rPr>
              <a:t>now</a:t>
            </a:r>
            <a:r>
              <a:rPr lang="en-US" sz="7200" dirty="0">
                <a:solidFill>
                  <a:srgbClr val="C00000"/>
                </a:solidFill>
                <a:latin typeface="Gill Sans MT"/>
              </a:rPr>
              <a:t>!!!</a:t>
            </a:r>
            <a:br>
              <a:rPr lang="en-US" sz="2700" dirty="0">
                <a:solidFill>
                  <a:srgbClr val="C00000"/>
                </a:solidFill>
                <a:latin typeface="Gill Sans MT"/>
              </a:rPr>
            </a:br>
            <a:br>
              <a:rPr lang="en-US" sz="2700" dirty="0">
                <a:solidFill>
                  <a:srgbClr val="C00000"/>
                </a:solidFill>
                <a:latin typeface="Gill Sans MT"/>
              </a:rPr>
            </a:br>
            <a:br>
              <a:rPr lang="en-US" sz="2700" dirty="0">
                <a:solidFill>
                  <a:srgbClr val="C00000"/>
                </a:solidFill>
                <a:latin typeface="Gill Sans MT"/>
              </a:rPr>
            </a:br>
            <a:r>
              <a:rPr lang="en-US" sz="2700" dirty="0">
                <a:latin typeface="Gill Sans MT"/>
              </a:rPr>
              <a:t>Your Child's services cannot start without the </a:t>
            </a:r>
            <a:r>
              <a:rPr lang="en-US" sz="2700" b="1" dirty="0">
                <a:latin typeface="Gill Sans MT"/>
              </a:rPr>
              <a:t>MEDICAL, Prescriptions and a finalized IEP.</a:t>
            </a:r>
            <a:r>
              <a:rPr lang="en-US" sz="3200" dirty="0">
                <a:latin typeface="Gill Sans MT"/>
              </a:rPr>
              <a:t> </a:t>
            </a:r>
          </a:p>
        </p:txBody>
      </p:sp>
    </p:spTree>
    <p:extLst>
      <p:ext uri="{BB962C8B-B14F-4D97-AF65-F5344CB8AC3E}">
        <p14:creationId xmlns:p14="http://schemas.microsoft.com/office/powerpoint/2010/main" val="219165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A75F-47AF-491E-9E80-FE2FDE6F0856}"/>
              </a:ext>
            </a:extLst>
          </p:cNvPr>
          <p:cNvSpPr>
            <a:spLocks noGrp="1"/>
          </p:cNvSpPr>
          <p:nvPr>
            <p:ph type="ctrTitle"/>
          </p:nvPr>
        </p:nvSpPr>
        <p:spPr>
          <a:xfrm>
            <a:off x="307986" y="280971"/>
            <a:ext cx="8528028" cy="6296057"/>
          </a:xfrm>
        </p:spPr>
        <p:txBody>
          <a:bodyPr>
            <a:normAutofit fontScale="90000"/>
          </a:bodyPr>
          <a:lstStyle/>
          <a:p>
            <a:pPr>
              <a:lnSpc>
                <a:spcPct val="110000"/>
              </a:lnSpc>
              <a:spcBef>
                <a:spcPts val="700"/>
              </a:spcBef>
            </a:pPr>
            <a:br>
              <a:rPr lang="en-US" sz="2800" dirty="0">
                <a:latin typeface="Gill Sans MT"/>
              </a:rPr>
            </a:br>
            <a:br>
              <a:rPr lang="en-US" sz="2800" dirty="0">
                <a:latin typeface="Gill Sans MT"/>
              </a:rPr>
            </a:br>
            <a:br>
              <a:rPr lang="en-US" sz="2800" dirty="0">
                <a:latin typeface="Gill Sans MT"/>
              </a:rPr>
            </a:br>
            <a:r>
              <a:rPr lang="en-US" sz="2800" dirty="0">
                <a:latin typeface="Gill Sans MT"/>
              </a:rPr>
              <a:t>Sign-up for </a:t>
            </a:r>
            <a:r>
              <a:rPr lang="en-US" sz="2800" b="1" dirty="0">
                <a:latin typeface="Gill Sans MT"/>
              </a:rPr>
              <a:t>ALERT NOW</a:t>
            </a:r>
            <a:r>
              <a:rPr lang="en-US" sz="2800" dirty="0">
                <a:latin typeface="Gill Sans MT"/>
              </a:rPr>
              <a:t> TO KEEP YOU Abreast OF IMPORTANT INFORMATION QUICKLY.</a:t>
            </a:r>
            <a:br>
              <a:rPr lang="en-US" sz="2800" dirty="0">
                <a:latin typeface="Gill Sans MT"/>
              </a:rPr>
            </a:br>
            <a:br>
              <a:rPr lang="en-US" sz="2800" dirty="0">
                <a:latin typeface="Gill Sans MT"/>
              </a:rPr>
            </a:br>
            <a:r>
              <a:rPr lang="en-US" sz="2800" dirty="0">
                <a:ea typeface="+mj-lt"/>
                <a:cs typeface="+mj-lt"/>
              </a:rPr>
              <a:t>Please fill out your Alert now sheets ASAP.</a:t>
            </a:r>
            <a:br>
              <a:rPr lang="en-US" sz="2800" dirty="0">
                <a:ea typeface="+mj-lt"/>
                <a:cs typeface="+mj-lt"/>
              </a:rPr>
            </a:br>
            <a:endParaRPr lang="en-US" sz="2800" dirty="0">
              <a:ea typeface="+mj-lt"/>
              <a:cs typeface="+mj-lt"/>
            </a:endParaRPr>
          </a:p>
          <a:p>
            <a:pPr>
              <a:lnSpc>
                <a:spcPct val="110000"/>
              </a:lnSpc>
              <a:spcBef>
                <a:spcPts val="700"/>
              </a:spcBef>
            </a:pPr>
            <a:r>
              <a:rPr lang="en-US" sz="2400" dirty="0">
                <a:ea typeface="+mj-lt"/>
                <a:cs typeface="+mj-lt"/>
              </a:rPr>
              <a:t>They can be emailed to</a:t>
            </a:r>
            <a:r>
              <a:rPr lang="en-US" sz="2800" dirty="0">
                <a:ea typeface="+mj-lt"/>
                <a:cs typeface="+mj-lt"/>
              </a:rPr>
              <a:t> </a:t>
            </a:r>
            <a:r>
              <a:rPr lang="en-US" sz="2800" dirty="0">
                <a:ea typeface="+mj-lt"/>
                <a:cs typeface="+mj-lt"/>
                <a:hlinkClick r:id="rId3"/>
              </a:rPr>
              <a:t>skennedy@vclc.org</a:t>
            </a:r>
            <a:br>
              <a:rPr lang="en-US" sz="2800" dirty="0">
                <a:ea typeface="+mj-lt"/>
                <a:cs typeface="+mj-lt"/>
              </a:rPr>
            </a:br>
            <a:endParaRPr lang="en-US" sz="2800" dirty="0">
              <a:ea typeface="+mj-lt"/>
              <a:cs typeface="+mj-lt"/>
            </a:endParaRPr>
          </a:p>
          <a:p>
            <a:pPr>
              <a:lnSpc>
                <a:spcPct val="110000"/>
              </a:lnSpc>
              <a:spcBef>
                <a:spcPts val="700"/>
              </a:spcBef>
            </a:pPr>
            <a:r>
              <a:rPr lang="en-US" sz="2400" dirty="0">
                <a:ea typeface="+mj-lt"/>
                <a:cs typeface="+mj-lt"/>
              </a:rPr>
              <a:t>Or faxed to</a:t>
            </a:r>
            <a:r>
              <a:rPr lang="en-US" sz="2800" dirty="0">
                <a:ea typeface="+mj-lt"/>
                <a:cs typeface="+mj-lt"/>
              </a:rPr>
              <a:t> 516-368-8308</a:t>
            </a:r>
          </a:p>
          <a:p>
            <a:br>
              <a:rPr lang="en-US" sz="2800" dirty="0">
                <a:latin typeface="Gill Sans MT"/>
              </a:rPr>
            </a:br>
            <a:endParaRPr lang="en-US" sz="2800" dirty="0">
              <a:ea typeface="+mj-lt"/>
              <a:cs typeface="+mj-lt"/>
            </a:endParaRPr>
          </a:p>
          <a:p>
            <a:endParaRPr lang="en-US" dirty="0"/>
          </a:p>
        </p:txBody>
      </p:sp>
    </p:spTree>
    <p:extLst>
      <p:ext uri="{BB962C8B-B14F-4D97-AF65-F5344CB8AC3E}">
        <p14:creationId xmlns:p14="http://schemas.microsoft.com/office/powerpoint/2010/main" val="130844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BD02CF-1C09-4184-90D4-1CB530DB6ED0}"/>
              </a:ext>
            </a:extLst>
          </p:cNvPr>
          <p:cNvPicPr>
            <a:picLocks noChangeAspect="1"/>
          </p:cNvPicPr>
          <p:nvPr/>
        </p:nvPicPr>
        <p:blipFill>
          <a:blip r:embed="rId3"/>
          <a:stretch>
            <a:fillRect/>
          </a:stretch>
        </p:blipFill>
        <p:spPr>
          <a:xfrm>
            <a:off x="1950720" y="353568"/>
            <a:ext cx="4986528" cy="6363168"/>
          </a:xfrm>
          <a:prstGeom prst="rect">
            <a:avLst/>
          </a:prstGeom>
        </p:spPr>
      </p:pic>
    </p:spTree>
    <p:extLst>
      <p:ext uri="{BB962C8B-B14F-4D97-AF65-F5344CB8AC3E}">
        <p14:creationId xmlns:p14="http://schemas.microsoft.com/office/powerpoint/2010/main" val="229267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0763-9448-4966-B3F7-03C0D2F202F4}"/>
              </a:ext>
            </a:extLst>
          </p:cNvPr>
          <p:cNvSpPr>
            <a:spLocks noGrp="1"/>
          </p:cNvSpPr>
          <p:nvPr>
            <p:ph type="title"/>
          </p:nvPr>
        </p:nvSpPr>
        <p:spPr/>
        <p:txBody>
          <a:bodyPr/>
          <a:lstStyle/>
          <a:p>
            <a:r>
              <a:rPr lang="en-US" dirty="0"/>
              <a:t>Beginnings</a:t>
            </a:r>
          </a:p>
        </p:txBody>
      </p:sp>
      <p:graphicFrame>
        <p:nvGraphicFramePr>
          <p:cNvPr id="5" name="Content Placeholder 4">
            <a:extLst>
              <a:ext uri="{FF2B5EF4-FFF2-40B4-BE49-F238E27FC236}">
                <a16:creationId xmlns:a16="http://schemas.microsoft.com/office/drawing/2014/main" id="{1E801319-1383-F947-8531-53CACCF44F48}"/>
              </a:ext>
            </a:extLst>
          </p:cNvPr>
          <p:cNvGraphicFramePr>
            <a:graphicFrameLocks noGrp="1"/>
          </p:cNvGraphicFramePr>
          <p:nvPr>
            <p:ph idx="1"/>
            <p:extLst>
              <p:ext uri="{D42A27DB-BD31-4B8C-83A1-F6EECF244321}">
                <p14:modId xmlns:p14="http://schemas.microsoft.com/office/powerpoint/2010/main" val="3288605988"/>
              </p:ext>
            </p:extLst>
          </p:nvPr>
        </p:nvGraphicFramePr>
        <p:xfrm>
          <a:off x="1056905" y="2638045"/>
          <a:ext cx="7053942"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604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a:extLst>
              <a:ext uri="{FF2B5EF4-FFF2-40B4-BE49-F238E27FC236}">
                <a16:creationId xmlns:a16="http://schemas.microsoft.com/office/drawing/2014/main" id="{181AA914-F0B8-4DE8-9807-7E838E2F3920}"/>
              </a:ext>
            </a:extLst>
          </p:cNvPr>
          <p:cNvSpPr>
            <a:spLocks noGrp="1"/>
          </p:cNvSpPr>
          <p:nvPr>
            <p:ph type="title"/>
          </p:nvPr>
        </p:nvSpPr>
        <p:spPr/>
        <p:txBody>
          <a:bodyPr/>
          <a:lstStyle/>
          <a:p>
            <a:pPr eaLnBrk="1" fontAlgn="auto" hangingPunct="1">
              <a:spcAft>
                <a:spcPts val="0"/>
              </a:spcAft>
              <a:defRPr/>
            </a:pPr>
            <a:r>
              <a:rPr lang="en-US" altLang="en-US" dirty="0"/>
              <a:t>attendance</a:t>
            </a:r>
          </a:p>
        </p:txBody>
      </p:sp>
      <p:sp>
        <p:nvSpPr>
          <p:cNvPr id="2" name="Content Placeholder 2">
            <a:extLst>
              <a:ext uri="{FF2B5EF4-FFF2-40B4-BE49-F238E27FC236}">
                <a16:creationId xmlns:a16="http://schemas.microsoft.com/office/drawing/2014/main" id="{084BC917-AD7D-4259-93DB-91CD78893C65}"/>
              </a:ext>
            </a:extLst>
          </p:cNvPr>
          <p:cNvSpPr>
            <a:spLocks noGrp="1"/>
          </p:cNvSpPr>
          <p:nvPr>
            <p:ph idx="1"/>
          </p:nvPr>
        </p:nvSpPr>
        <p:spPr>
          <a:xfrm>
            <a:off x="938150" y="2457247"/>
            <a:ext cx="7528956" cy="3101983"/>
          </a:xfrm>
        </p:spPr>
        <p:txBody>
          <a:bodyPr>
            <a:normAutofit/>
          </a:bodyPr>
          <a:lstStyle/>
          <a:p>
            <a:pPr marL="0" indent="0" eaLnBrk="1" hangingPunct="1">
              <a:buNone/>
            </a:pPr>
            <a:r>
              <a:rPr lang="en-US" altLang="en-US" dirty="0"/>
              <a:t>Attendance is taken every day.</a:t>
            </a:r>
          </a:p>
          <a:p>
            <a:pPr marL="0" indent="0">
              <a:buNone/>
            </a:pPr>
            <a:endParaRPr lang="en-US" altLang="en-US" sz="1400" dirty="0"/>
          </a:p>
          <a:p>
            <a:pPr marL="0" indent="0">
              <a:buNone/>
            </a:pPr>
            <a:r>
              <a:rPr lang="en-US" altLang="en-US" dirty="0">
                <a:solidFill>
                  <a:schemeClr val="accent1"/>
                </a:solidFill>
              </a:rPr>
              <a:t>If your child is going to be absent call the attendance office at </a:t>
            </a:r>
            <a:r>
              <a:rPr lang="en-US" altLang="en-US" b="1" dirty="0">
                <a:solidFill>
                  <a:schemeClr val="accent3"/>
                </a:solidFill>
              </a:rPr>
              <a:t>516-921-7171 </a:t>
            </a:r>
            <a:r>
              <a:rPr lang="en-US" sz="1800" dirty="0">
                <a:effectLst/>
                <a:latin typeface="Calibri" panose="020F0502020204030204" pitchFamily="34" charset="0"/>
                <a:ea typeface="Times New Roman" panose="02020603050405020304" pitchFamily="18" charset="0"/>
              </a:rPr>
              <a:t>follow the prompts for your location. Do not call your social worker or classroom teacher if your child is going to be absent.  </a:t>
            </a:r>
            <a:endParaRPr lang="en-US" altLang="en-US" sz="1400" dirty="0">
              <a:solidFill>
                <a:schemeClr val="accent4"/>
              </a:solidFill>
            </a:endParaRPr>
          </a:p>
          <a:p>
            <a:pPr marL="0" indent="0" eaLnBrk="1" hangingPunct="1">
              <a:buNone/>
            </a:pPr>
            <a:r>
              <a:rPr lang="en-US" altLang="en-US" dirty="0"/>
              <a:t>If your child takes the bus also call the bus company and tell them your child will not be going to school (the bus company opens at 7:00 AM).</a:t>
            </a:r>
          </a:p>
          <a:p>
            <a:pPr marL="0" indent="0" eaLnBrk="1" hangingPunct="1">
              <a:buFont typeface="Symbol" panose="05050102010706020507" pitchFamily="18" charset="2"/>
              <a:buNone/>
            </a:pPr>
            <a:endParaRPr lang="en-US" altLang="en-US" dirty="0"/>
          </a:p>
        </p:txBody>
      </p:sp>
      <p:pic>
        <p:nvPicPr>
          <p:cNvPr id="11266" name="Picture 2" descr="Excusing your Student&amp;#39;s Absence - Poulsbo Middle School">
            <a:extLst>
              <a:ext uri="{FF2B5EF4-FFF2-40B4-BE49-F238E27FC236}">
                <a16:creationId xmlns:a16="http://schemas.microsoft.com/office/drawing/2014/main" id="{EB9B9BEE-49E9-4A89-978C-E0F906FA5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4993015"/>
            <a:ext cx="3429000" cy="17400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63a3db2-2d1c-4383-bc26-f1497adc247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6DBE243C96004D80B0EA5C2195CD2D" ma:contentTypeVersion="16" ma:contentTypeDescription="Create a new document." ma:contentTypeScope="" ma:versionID="439828ed16ba940ab66dfb873cbd8844">
  <xsd:schema xmlns:xsd="http://www.w3.org/2001/XMLSchema" xmlns:xs="http://www.w3.org/2001/XMLSchema" xmlns:p="http://schemas.microsoft.com/office/2006/metadata/properties" xmlns:ns3="a63a3db2-2d1c-4383-bc26-f1497adc2471" xmlns:ns4="28727b69-26c8-498e-9318-9490490580a4" targetNamespace="http://schemas.microsoft.com/office/2006/metadata/properties" ma:root="true" ma:fieldsID="7f3dde97074950d088e118e641932de1" ns3:_="" ns4:_="">
    <xsd:import namespace="a63a3db2-2d1c-4383-bc26-f1497adc2471"/>
    <xsd:import namespace="28727b69-26c8-498e-9318-9490490580a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3:MediaServiceObjectDetectorVersions" minOccurs="0"/>
                <xsd:element ref="ns3:MediaServiceSearchProperties"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a3db2-2d1c-4383-bc26-f1497adc24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727b69-26c8-498e-9318-9490490580a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07B74B-1D76-4CB8-9C42-11528C2A5D83}">
  <ds:schemaRefs>
    <ds:schemaRef ds:uri="http://schemas.microsoft.com/sharepoint/v3/contenttype/forms"/>
  </ds:schemaRefs>
</ds:datastoreItem>
</file>

<file path=customXml/itemProps2.xml><?xml version="1.0" encoding="utf-8"?>
<ds:datastoreItem xmlns:ds="http://schemas.openxmlformats.org/officeDocument/2006/customXml" ds:itemID="{1E38E61C-D7C1-4368-9C4B-EBE538DB5E0C}">
  <ds:schemaRefs>
    <ds:schemaRef ds:uri="http://www.w3.org/XML/1998/namespace"/>
    <ds:schemaRef ds:uri="28727b69-26c8-498e-9318-9490490580a4"/>
    <ds:schemaRef ds:uri="http://schemas.microsoft.com/office/2006/metadata/properties"/>
    <ds:schemaRef ds:uri="a63a3db2-2d1c-4383-bc26-f1497adc2471"/>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35149FF0-5E50-477C-B454-017CA2DC7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a3db2-2d1c-4383-bc26-f1497adc2471"/>
    <ds:schemaRef ds:uri="28727b69-26c8-498e-9318-949049058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4772</TotalTime>
  <Words>1677</Words>
  <Application>Microsoft Office PowerPoint</Application>
  <PresentationFormat>On-screen Show (4:3)</PresentationFormat>
  <Paragraphs>222</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Gill Sans MT</vt:lpstr>
      <vt:lpstr>Symbol</vt:lpstr>
      <vt:lpstr>Times New Roman</vt:lpstr>
      <vt:lpstr>Wingdings</vt:lpstr>
      <vt:lpstr>Parcel</vt:lpstr>
      <vt:lpstr>Variety Child Learning Center Parent Orientation  2024-2025</vt:lpstr>
      <vt:lpstr>Welcome</vt:lpstr>
      <vt:lpstr>Tonight's Speakers</vt:lpstr>
      <vt:lpstr>Mission and Core Values</vt:lpstr>
      <vt:lpstr>If you have not returned the packet with your medical, prescriptions, permission slips, etc.   Please do So now!!!   Your Child's services cannot start without the MEDICAL, Prescriptions and a finalized IEP. </vt:lpstr>
      <vt:lpstr>   Sign-up for ALERT NOW TO KEEP YOU Abreast OF IMPORTANT INFORMATION QUICKLY.  Please fill out your Alert now sheets ASAP.  They can be emailed to skennedy@vclc.org  Or faxed to 516-368-8308   </vt:lpstr>
      <vt:lpstr>PowerPoint Presentation</vt:lpstr>
      <vt:lpstr>Beginnings</vt:lpstr>
      <vt:lpstr>attendance</vt:lpstr>
      <vt:lpstr>Health and Medical </vt:lpstr>
      <vt:lpstr>What can families do to support health and safety in the school environment?</vt:lpstr>
      <vt:lpstr>What does a school day look like?</vt:lpstr>
      <vt:lpstr> Related services </vt:lpstr>
      <vt:lpstr>“Back to school"  night</vt:lpstr>
      <vt:lpstr>General Information </vt:lpstr>
      <vt:lpstr>Communication</vt:lpstr>
      <vt:lpstr>Classroom supplies </vt:lpstr>
      <vt:lpstr>Confidentiality </vt:lpstr>
      <vt:lpstr>Classroom Mealtimes</vt:lpstr>
      <vt:lpstr>Family Events</vt:lpstr>
      <vt:lpstr>Emergency Drills</vt:lpstr>
      <vt:lpstr>Parent Education and Training</vt:lpstr>
      <vt:lpstr>FAMILY Association</vt:lpstr>
      <vt:lpstr>Provide the best care, welfare, safety and security </vt:lpstr>
      <vt:lpstr>Health &amp; Medical Information </vt:lpstr>
      <vt:lpstr>Transportation</vt:lpstr>
      <vt:lpstr>Social Media</vt:lpstr>
      <vt:lpstr>Thank You!</vt:lpstr>
    </vt:vector>
  </TitlesOfParts>
  <Company>Variety Child Learning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Variety Child Learning Center Home ABA Program</dc:title>
  <dc:creator>sratner</dc:creator>
  <cp:lastModifiedBy>Cicciari, Anna</cp:lastModifiedBy>
  <cp:revision>105</cp:revision>
  <cp:lastPrinted>2024-07-30T13:53:14Z</cp:lastPrinted>
  <dcterms:created xsi:type="dcterms:W3CDTF">2011-09-21T13:49:06Z</dcterms:created>
  <dcterms:modified xsi:type="dcterms:W3CDTF">2024-07-30T16:13:35Z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0x0101007C6DBE243C96004D80B0EA5C2195CD2D</vt:lpwstr>
  </property>
</Properties>
</file>